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charts/colors1.xml" ContentType="application/vnd.ms-office.chartcolorstyle+xml"/>
  <Override PartName="/ppt/slideLayouts/slideLayout10.xml" ContentType="application/vnd.openxmlformats-officedocument.presentationml.slideLayout+xml"/>
  <Default Extension="gif" ContentType="image/gif"/>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2"/>
  </p:notesMasterIdLst>
  <p:sldIdLst>
    <p:sldId id="288" r:id="rId2"/>
    <p:sldId id="266" r:id="rId3"/>
    <p:sldId id="269" r:id="rId4"/>
    <p:sldId id="274" r:id="rId5"/>
    <p:sldId id="275" r:id="rId6"/>
    <p:sldId id="276" r:id="rId7"/>
    <p:sldId id="270" r:id="rId8"/>
    <p:sldId id="281" r:id="rId9"/>
    <p:sldId id="279" r:id="rId10"/>
    <p:sldId id="280" r:id="rId11"/>
    <p:sldId id="282" r:id="rId12"/>
    <p:sldId id="273" r:id="rId13"/>
    <p:sldId id="283" r:id="rId14"/>
    <p:sldId id="289" r:id="rId15"/>
    <p:sldId id="284" r:id="rId16"/>
    <p:sldId id="286" r:id="rId17"/>
    <p:sldId id="287" r:id="rId18"/>
    <p:sldId id="271" r:id="rId19"/>
    <p:sldId id="257" r:id="rId20"/>
    <p:sldId id="258" r:id="rId21"/>
  </p:sldIdLst>
  <p:sldSz cx="9144000" cy="6858000" type="screen4x3"/>
  <p:notesSz cx="6858000" cy="9144000"/>
  <p:embeddedFontLst>
    <p:embeddedFont>
      <p:font typeface="Calibri" pitchFamily="34" charset="0"/>
      <p:regular r:id="rId23"/>
      <p:bold r:id="rId24"/>
      <p:italic r:id="rId25"/>
      <p:boldItalic r:id="rId26"/>
    </p:embeddedFont>
    <p:embeddedFont>
      <p:font typeface="方正粗宋简体" charset="-122"/>
      <p:regular r:id="rId27"/>
    </p:embeddedFont>
    <p:embeddedFont>
      <p:font typeface="微软雅黑" pitchFamily="34" charset="-122"/>
      <p:regular r:id="rId28"/>
      <p:bold r:id="rId29"/>
    </p:embeddedFont>
    <p:embeddedFont>
      <p:font typeface="华文细黑" charset="-122"/>
      <p:regular r:id="rId30"/>
    </p:embeddedFont>
    <p:embeddedFont>
      <p:font typeface="方正兰亭纤黑_GBK" charset="-122"/>
      <p:regular r:id="rId31"/>
    </p:embeddedFont>
    <p:embeddedFont>
      <p:font typeface="PMingLiU-ExtB" pitchFamily="18" charset="-120"/>
      <p:regular r:id="rId32"/>
    </p:embeddedFont>
    <p:embeddedFont>
      <p:font typeface="华文中宋" charset="-122"/>
      <p:regular r:id="rId33"/>
    </p:embeddedFont>
    <p:embeddedFont>
      <p:font typeface="黑体" pitchFamily="49" charset="-122"/>
      <p:regular r:id="rId34"/>
    </p:embeddedFont>
    <p:embeddedFont>
      <p:font typeface="Arial Unicode MS" charset="-122"/>
      <p:regular r:id="rId35"/>
    </p:embeddedFont>
    <p:embeddedFont>
      <p:font typeface="Franklin Gothic Medium" pitchFamily="34" charset="0"/>
      <p:regular r:id="rId36"/>
      <p:italic r:id="rId37"/>
    </p:embeddedFont>
    <p:embeddedFont>
      <p:font typeface="Impact" pitchFamily="34" charset="0"/>
      <p:regular r:id="rId38"/>
    </p:embeddedFont>
    <p:embeddedFont>
      <p:font typeface="Gadugi" charset="0"/>
      <p:regular r:id="rId39"/>
      <p:bold r:id="rId40"/>
    </p:embeddedFont>
    <p:embeddedFont>
      <p:font typeface="Calibri Light" pitchFamily="34" charset="0"/>
      <p:regular r:id="rId41"/>
      <p:italic r:id="rId4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89CE"/>
    <a:srgbClr val="000000"/>
    <a:srgbClr val="FFC000"/>
    <a:srgbClr val="08775F"/>
    <a:srgbClr val="366FBC"/>
    <a:srgbClr val="2E60A2"/>
    <a:srgbClr val="1F4E79"/>
    <a:srgbClr val="0D0D0D"/>
    <a:srgbClr val="F5F5F5"/>
    <a:srgbClr val="B2A44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1095" autoAdjust="0"/>
  </p:normalViewPr>
  <p:slideViewPr>
    <p:cSldViewPr snapToGrid="0">
      <p:cViewPr>
        <p:scale>
          <a:sx n="91" d="100"/>
          <a:sy n="91" d="100"/>
        </p:scale>
        <p:origin x="-2220" y="-36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font" Target="fonts/font2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Administrator\Desktop\&#24037;&#20316;&#31807;1.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11.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Administrator\Desktop\&#27605;&#19994;&#35770;&#25991;\&#25968;&#25454;&#27169;&#22411;\&#25968;&#25454;&#26816;&#39564;&#65288;&#23398;&#21382;&#65289;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dministrator\Desktop\&#27605;&#19994;&#35770;&#25991;\&#25968;&#25454;&#27169;&#22411;\&#25968;&#25454;&#26816;&#39564;&#65288;&#23398;&#21382;&#65289;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zh-CN"/>
  <c:chart>
    <c:autoTitleDeleted val="1"/>
    <c:plotArea>
      <c:layout/>
      <c:barChart>
        <c:barDir val="col"/>
        <c:grouping val="clustered"/>
        <c:ser>
          <c:idx val="0"/>
          <c:order val="0"/>
          <c:tx>
            <c:v>中国电子商务市场交易规模（万亿元）</c:v>
          </c:tx>
          <c:spPr>
            <a:solidFill>
              <a:srgbClr val="5489CE"/>
            </a:solidFill>
            <a:ln>
              <a:noFill/>
            </a:ln>
            <a:effectLst>
              <a:outerShdw blurRad="57150" dist="19050" dir="5400000" algn="ctr" rotWithShape="0">
                <a:srgbClr val="000000">
                  <a:alpha val="63000"/>
                </a:srgbClr>
              </a:outerShdw>
            </a:effectLst>
          </c:spPr>
          <c:dPt>
            <c:idx val="3"/>
            <c:spPr>
              <a:solidFill>
                <a:srgbClr val="FFC000"/>
              </a:solidFill>
              <a:ln>
                <a:noFill/>
              </a:ln>
              <a:effectLst>
                <a:outerShdw blurRad="57150" dist="19050" dir="5400000" algn="ctr" rotWithShape="0">
                  <a:srgbClr val="000000">
                    <a:alpha val="63000"/>
                  </a:srgbClr>
                </a:outerShdw>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zh-CN"/>
              </a:p>
            </c:txPr>
            <c:dLblPos val="outEnd"/>
            <c:showVal val="1"/>
            <c:extLst>
              <c:ext xmlns:c15="http://schemas.microsoft.com/office/drawing/2012/chart" uri="{CE6537A1-D6FC-4f65-9D91-7224C49458BB}">
                <c15:layout/>
                <c15:showLeaderLines val="0"/>
              </c:ext>
            </c:extLst>
          </c:dLbls>
          <c:cat>
            <c:strRef>
              <c:f>Sheet1!$A$1:$A$8</c:f>
              <c:strCache>
                <c:ptCount val="8"/>
                <c:pt idx="0">
                  <c:v>2008</c:v>
                </c:pt>
                <c:pt idx="1">
                  <c:v>2009</c:v>
                </c:pt>
                <c:pt idx="2">
                  <c:v>2010</c:v>
                </c:pt>
                <c:pt idx="3">
                  <c:v>2011</c:v>
                </c:pt>
                <c:pt idx="4">
                  <c:v>2012e</c:v>
                </c:pt>
                <c:pt idx="5">
                  <c:v>2013e</c:v>
                </c:pt>
                <c:pt idx="6">
                  <c:v>2014e</c:v>
                </c:pt>
                <c:pt idx="7">
                  <c:v>2015e</c:v>
                </c:pt>
              </c:strCache>
            </c:strRef>
          </c:cat>
          <c:val>
            <c:numRef>
              <c:f>Sheet1!$B$1:$B$8</c:f>
              <c:numCache>
                <c:formatCode>0.0</c:formatCode>
                <c:ptCount val="8"/>
                <c:pt idx="0">
                  <c:v>2.9</c:v>
                </c:pt>
                <c:pt idx="1">
                  <c:v>3.6</c:v>
                </c:pt>
                <c:pt idx="2">
                  <c:v>4.8</c:v>
                </c:pt>
                <c:pt idx="3">
                  <c:v>6.3</c:v>
                </c:pt>
                <c:pt idx="4">
                  <c:v>8.4</c:v>
                </c:pt>
                <c:pt idx="5">
                  <c:v>10.6</c:v>
                </c:pt>
                <c:pt idx="6">
                  <c:v>13</c:v>
                </c:pt>
                <c:pt idx="7">
                  <c:v>15.7</c:v>
                </c:pt>
              </c:numCache>
            </c:numRef>
          </c:val>
        </c:ser>
        <c:dLbls>
          <c:showVal val="1"/>
        </c:dLbls>
        <c:gapWidth val="100"/>
        <c:overlap val="-24"/>
        <c:axId val="96862208"/>
        <c:axId val="96863744"/>
      </c:barChart>
      <c:catAx>
        <c:axId val="96862208"/>
        <c:scaling>
          <c:orientation val="minMax"/>
        </c:scaling>
        <c:axPos val="b"/>
        <c:numFmt formatCode="General" sourceLinked="0"/>
        <c:maj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zh-CN"/>
          </a:p>
        </c:txPr>
        <c:crossAx val="96863744"/>
        <c:crosses val="autoZero"/>
        <c:auto val="1"/>
        <c:lblAlgn val="ctr"/>
        <c:lblOffset val="100"/>
      </c:catAx>
      <c:valAx>
        <c:axId val="96863744"/>
        <c:scaling>
          <c:orientation val="minMax"/>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zh-CN"/>
          </a:p>
        </c:txPr>
        <c:crossAx val="96862208"/>
        <c:crosses val="autoZero"/>
        <c:crossBetween val="between"/>
        <c:majorUnit val="4"/>
      </c:valAx>
      <c:spPr>
        <a:noFill/>
        <a:ln>
          <a:noFill/>
        </a:ln>
        <a:effectLst/>
      </c:spPr>
    </c:plotArea>
    <c:plotVisOnly val="1"/>
    <c:dispBlanksAs val="gap"/>
  </c:chart>
  <c:spPr>
    <a:noFill/>
    <a:ln>
      <a:noFill/>
    </a:ln>
    <a:effectLst/>
  </c:spPr>
  <c:txPr>
    <a:bodyPr/>
    <a:lstStyle/>
    <a:p>
      <a:pPr>
        <a:defRPr/>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zh-CN"/>
  <c:chart>
    <c:autoTitleDeleted val="1"/>
    <c:plotArea>
      <c:layout>
        <c:manualLayout>
          <c:layoutTarget val="inner"/>
          <c:xMode val="edge"/>
          <c:yMode val="edge"/>
          <c:x val="3.3550298274341158E-3"/>
          <c:y val="0"/>
          <c:w val="0.99664488791659767"/>
          <c:h val="0.65212122895435864"/>
        </c:manualLayout>
      </c:layout>
      <c:barChart>
        <c:barDir val="col"/>
        <c:grouping val="clustered"/>
        <c:ser>
          <c:idx val="0"/>
          <c:order val="0"/>
          <c:tx>
            <c:strRef>
              <c:f>Sheet1!$B$1</c:f>
              <c:strCache>
                <c:ptCount val="1"/>
                <c:pt idx="0">
                  <c:v>电子商务人才需求</c:v>
                </c:pt>
              </c:strCache>
            </c:strRef>
          </c:tx>
          <c:spPr>
            <a:solidFill>
              <a:srgbClr val="FFC000"/>
            </a:solidFill>
          </c:spPr>
          <c:dPt>
            <c:idx val="0"/>
            <c:spPr>
              <a:solidFill>
                <a:srgbClr val="0070C0"/>
              </a:solidFill>
            </c:spPr>
          </c:dPt>
          <c:dLbls>
            <c:spPr>
              <a:noFill/>
              <a:ln>
                <a:noFill/>
              </a:ln>
              <a:effectLst/>
            </c:spPr>
            <c:txPr>
              <a:bodyPr/>
              <a:lstStyle/>
              <a:p>
                <a:pPr>
                  <a:defRPr sz="1400"/>
                </a:pPr>
                <a:endParaRPr lang="zh-CN"/>
              </a:p>
            </c:txPr>
            <c:dLblPos val="outEnd"/>
            <c:showVal val="1"/>
            <c:extLst>
              <c:ext xmlns:c15="http://schemas.microsoft.com/office/drawing/2012/chart" uri="{CE6537A1-D6FC-4f65-9D91-7224C49458BB}">
                <c15:layout/>
                <c15:showLeaderLines val="0"/>
              </c:ext>
            </c:extLst>
          </c:dLbls>
          <c:cat>
            <c:numRef>
              <c:f>Sheet1!$A$2:$A$3</c:f>
              <c:numCache>
                <c:formatCode>General</c:formatCode>
                <c:ptCount val="2"/>
                <c:pt idx="0">
                  <c:v>2007</c:v>
                </c:pt>
                <c:pt idx="1">
                  <c:v>2012</c:v>
                </c:pt>
              </c:numCache>
            </c:numRef>
          </c:cat>
          <c:val>
            <c:numRef>
              <c:f>Sheet1!$B$2:$B$3</c:f>
              <c:numCache>
                <c:formatCode>0.0_ </c:formatCode>
                <c:ptCount val="2"/>
                <c:pt idx="0">
                  <c:v>37.4</c:v>
                </c:pt>
                <c:pt idx="1">
                  <c:v>265.3</c:v>
                </c:pt>
              </c:numCache>
            </c:numRef>
          </c:val>
        </c:ser>
        <c:dLbls>
          <c:showVal val="1"/>
        </c:dLbls>
        <c:axId val="96904704"/>
        <c:axId val="96906240"/>
      </c:barChart>
      <c:catAx>
        <c:axId val="96904704"/>
        <c:scaling>
          <c:orientation val="minMax"/>
        </c:scaling>
        <c:axPos val="b"/>
        <c:numFmt formatCode="General" sourceLinked="1"/>
        <c:tickLblPos val="nextTo"/>
        <c:txPr>
          <a:bodyPr/>
          <a:lstStyle/>
          <a:p>
            <a:pPr>
              <a:defRPr sz="1400" baseline="0">
                <a:latin typeface="Arial" panose="020B0604020202020204" pitchFamily="34" charset="0"/>
                <a:cs typeface="Arial" panose="020B0604020202020204" pitchFamily="34" charset="0"/>
              </a:defRPr>
            </a:pPr>
            <a:endParaRPr lang="zh-CN"/>
          </a:p>
        </c:txPr>
        <c:crossAx val="96906240"/>
        <c:crosses val="autoZero"/>
        <c:auto val="1"/>
        <c:lblAlgn val="ctr"/>
        <c:lblOffset val="100"/>
      </c:catAx>
      <c:valAx>
        <c:axId val="96906240"/>
        <c:scaling>
          <c:orientation val="minMax"/>
        </c:scaling>
        <c:delete val="1"/>
        <c:axPos val="l"/>
        <c:numFmt formatCode="0_ " sourceLinked="0"/>
        <c:tickLblPos val="none"/>
        <c:crossAx val="96904704"/>
        <c:crosses val="autoZero"/>
        <c:crossBetween val="between"/>
      </c:valAx>
    </c:plotArea>
    <c:plotVisOnly val="1"/>
    <c:dispBlanksAs val="gap"/>
  </c:chart>
  <c:txPr>
    <a:bodyPr/>
    <a:lstStyle/>
    <a:p>
      <a:pPr>
        <a:defRPr sz="1800">
          <a:latin typeface="Arial" pitchFamily="34" charset="0"/>
          <a:cs typeface="Arial" pitchFamily="34" charset="0"/>
        </a:defRPr>
      </a:pPr>
      <a:endParaRPr lang="zh-CN"/>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zh-CN"/>
  <c:chart>
    <c:plotArea>
      <c:layout>
        <c:manualLayout>
          <c:layoutTarget val="inner"/>
          <c:xMode val="edge"/>
          <c:yMode val="edge"/>
          <c:x val="0.15891652747951959"/>
          <c:y val="7.9839075348139665E-2"/>
          <c:w val="0.76950091465839554"/>
          <c:h val="0.74019911755216694"/>
        </c:manualLayout>
      </c:layout>
      <c:lineChart>
        <c:grouping val="standard"/>
        <c:ser>
          <c:idx val="0"/>
          <c:order val="0"/>
          <c:tx>
            <c:strRef>
              <c:f>Sheet1!$E$16</c:f>
              <c:strCache>
                <c:ptCount val="1"/>
                <c:pt idx="0">
                  <c:v>电子商务行业</c:v>
                </c:pt>
              </c:strCache>
            </c:strRef>
          </c:tx>
          <c:spPr>
            <a:ln w="22225"/>
          </c:spPr>
          <c:marker>
            <c:symbol val="diamond"/>
            <c:size val="6"/>
          </c:marker>
          <c:cat>
            <c:strRef>
              <c:f>Sheet1!$D$17:$D$23</c:f>
              <c:strCache>
                <c:ptCount val="7"/>
                <c:pt idx="0">
                  <c:v>初中</c:v>
                </c:pt>
                <c:pt idx="1">
                  <c:v>高中</c:v>
                </c:pt>
                <c:pt idx="2">
                  <c:v>中专</c:v>
                </c:pt>
                <c:pt idx="3">
                  <c:v>大专</c:v>
                </c:pt>
                <c:pt idx="4">
                  <c:v>本科</c:v>
                </c:pt>
                <c:pt idx="5">
                  <c:v>硕士</c:v>
                </c:pt>
                <c:pt idx="6">
                  <c:v>博士</c:v>
                </c:pt>
              </c:strCache>
            </c:strRef>
          </c:cat>
          <c:val>
            <c:numRef>
              <c:f>Sheet1!$E$17:$E$23</c:f>
              <c:numCache>
                <c:formatCode>0.000%</c:formatCode>
                <c:ptCount val="7"/>
                <c:pt idx="0">
                  <c:v>4.7665515688335098E-3</c:v>
                </c:pt>
                <c:pt idx="1">
                  <c:v>3.4504328679377486E-2</c:v>
                </c:pt>
                <c:pt idx="2">
                  <c:v>6.4429765300505426E-2</c:v>
                </c:pt>
                <c:pt idx="3">
                  <c:v>0.57069759295401123</c:v>
                </c:pt>
                <c:pt idx="4">
                  <c:v>0.32066006105189437</c:v>
                </c:pt>
                <c:pt idx="5">
                  <c:v>4.6914877645999097E-3</c:v>
                </c:pt>
                <c:pt idx="6">
                  <c:v>2.5021268077866216E-4</c:v>
                </c:pt>
              </c:numCache>
            </c:numRef>
          </c:val>
        </c:ser>
        <c:ser>
          <c:idx val="1"/>
          <c:order val="1"/>
          <c:tx>
            <c:strRef>
              <c:f>Sheet1!$F$16</c:f>
              <c:strCache>
                <c:ptCount val="1"/>
                <c:pt idx="0">
                  <c:v>IT行业</c:v>
                </c:pt>
              </c:strCache>
            </c:strRef>
          </c:tx>
          <c:spPr>
            <a:ln w="22225"/>
          </c:spPr>
          <c:marker>
            <c:symbol val="square"/>
            <c:size val="6"/>
          </c:marker>
          <c:cat>
            <c:strRef>
              <c:f>Sheet1!$D$17:$D$23</c:f>
              <c:strCache>
                <c:ptCount val="7"/>
                <c:pt idx="0">
                  <c:v>初中</c:v>
                </c:pt>
                <c:pt idx="1">
                  <c:v>高中</c:v>
                </c:pt>
                <c:pt idx="2">
                  <c:v>中专</c:v>
                </c:pt>
                <c:pt idx="3">
                  <c:v>大专</c:v>
                </c:pt>
                <c:pt idx="4">
                  <c:v>本科</c:v>
                </c:pt>
                <c:pt idx="5">
                  <c:v>硕士</c:v>
                </c:pt>
                <c:pt idx="6">
                  <c:v>博士</c:v>
                </c:pt>
              </c:strCache>
            </c:strRef>
          </c:cat>
          <c:val>
            <c:numRef>
              <c:f>Sheet1!$F$17:$F$23</c:f>
              <c:numCache>
                <c:formatCode>0.000%</c:formatCode>
                <c:ptCount val="7"/>
                <c:pt idx="0">
                  <c:v>4.1031515945010779E-3</c:v>
                </c:pt>
                <c:pt idx="1">
                  <c:v>2.6150285233330201E-2</c:v>
                </c:pt>
                <c:pt idx="2">
                  <c:v>5.3481249415505472E-2</c:v>
                </c:pt>
                <c:pt idx="3">
                  <c:v>0.47092724212101372</c:v>
                </c:pt>
                <c:pt idx="4">
                  <c:v>0.43268961002525042</c:v>
                </c:pt>
                <c:pt idx="5">
                  <c:v>1.2087346862433363E-2</c:v>
                </c:pt>
                <c:pt idx="6">
                  <c:v>5.6111474796595928E-4</c:v>
                </c:pt>
              </c:numCache>
            </c:numRef>
          </c:val>
        </c:ser>
        <c:ser>
          <c:idx val="2"/>
          <c:order val="2"/>
          <c:tx>
            <c:strRef>
              <c:f>Sheet1!$G$16</c:f>
              <c:strCache>
                <c:ptCount val="1"/>
                <c:pt idx="0">
                  <c:v>传统行业</c:v>
                </c:pt>
              </c:strCache>
            </c:strRef>
          </c:tx>
          <c:spPr>
            <a:ln w="22225"/>
          </c:spPr>
          <c:marker>
            <c:symbol val="triangle"/>
            <c:size val="6"/>
          </c:marker>
          <c:cat>
            <c:strRef>
              <c:f>Sheet1!$D$17:$D$23</c:f>
              <c:strCache>
                <c:ptCount val="7"/>
                <c:pt idx="0">
                  <c:v>初中</c:v>
                </c:pt>
                <c:pt idx="1">
                  <c:v>高中</c:v>
                </c:pt>
                <c:pt idx="2">
                  <c:v>中专</c:v>
                </c:pt>
                <c:pt idx="3">
                  <c:v>大专</c:v>
                </c:pt>
                <c:pt idx="4">
                  <c:v>本科</c:v>
                </c:pt>
                <c:pt idx="5">
                  <c:v>硕士</c:v>
                </c:pt>
                <c:pt idx="6">
                  <c:v>博士</c:v>
                </c:pt>
              </c:strCache>
            </c:strRef>
          </c:cat>
          <c:val>
            <c:numRef>
              <c:f>Sheet1!$G$17:$G$23</c:f>
              <c:numCache>
                <c:formatCode>0.000%</c:formatCode>
                <c:ptCount val="7"/>
                <c:pt idx="0">
                  <c:v>2.3453565976559052E-2</c:v>
                </c:pt>
                <c:pt idx="1">
                  <c:v>0.10717484828987051</c:v>
                </c:pt>
                <c:pt idx="2">
                  <c:v>0.12110316288810673</c:v>
                </c:pt>
                <c:pt idx="3">
                  <c:v>0.54341874519006317</c:v>
                </c:pt>
                <c:pt idx="4">
                  <c:v>0.20045923066247825</c:v>
                </c:pt>
                <c:pt idx="5">
                  <c:v>4.1507386800903358E-3</c:v>
                </c:pt>
                <c:pt idx="6">
                  <c:v>2.3970831283196451E-4</c:v>
                </c:pt>
              </c:numCache>
            </c:numRef>
          </c:val>
        </c:ser>
        <c:marker val="1"/>
        <c:axId val="97112832"/>
        <c:axId val="97114368"/>
      </c:lineChart>
      <c:catAx>
        <c:axId val="97112832"/>
        <c:scaling>
          <c:orientation val="minMax"/>
        </c:scaling>
        <c:axPos val="b"/>
        <c:majorGridlines>
          <c:spPr>
            <a:ln w="6350">
              <a:solidFill>
                <a:schemeClr val="bg1">
                  <a:lumMod val="85000"/>
                </a:schemeClr>
              </a:solidFill>
            </a:ln>
          </c:spPr>
        </c:majorGridlines>
        <c:numFmt formatCode="General" sourceLinked="0"/>
        <c:tickLblPos val="nextTo"/>
        <c:txPr>
          <a:bodyPr/>
          <a:lstStyle/>
          <a:p>
            <a:pPr>
              <a:defRPr sz="1200">
                <a:latin typeface="黑体" panose="02010609060101010101" pitchFamily="49" charset="-122"/>
                <a:ea typeface="黑体" panose="02010609060101010101" pitchFamily="49" charset="-122"/>
              </a:defRPr>
            </a:pPr>
            <a:endParaRPr lang="zh-CN"/>
          </a:p>
        </c:txPr>
        <c:crossAx val="97114368"/>
        <c:crosses val="autoZero"/>
        <c:auto val="1"/>
        <c:lblAlgn val="ctr"/>
        <c:lblOffset val="100"/>
      </c:catAx>
      <c:valAx>
        <c:axId val="97114368"/>
        <c:scaling>
          <c:orientation val="minMax"/>
        </c:scaling>
        <c:axPos val="l"/>
        <c:numFmt formatCode="0%" sourceLinked="0"/>
        <c:tickLblPos val="nextTo"/>
        <c:txPr>
          <a:bodyPr/>
          <a:lstStyle/>
          <a:p>
            <a:pPr>
              <a:defRPr sz="1200">
                <a:latin typeface="Arial" panose="020B0604020202020204" pitchFamily="34" charset="0"/>
                <a:cs typeface="Arial" panose="020B0604020202020204" pitchFamily="34" charset="0"/>
              </a:defRPr>
            </a:pPr>
            <a:endParaRPr lang="zh-CN"/>
          </a:p>
        </c:txPr>
        <c:crossAx val="97112832"/>
        <c:crosses val="autoZero"/>
        <c:crossBetween val="between"/>
      </c:valAx>
    </c:plotArea>
    <c:legend>
      <c:legendPos val="b"/>
      <c:layout>
        <c:manualLayout>
          <c:xMode val="edge"/>
          <c:yMode val="edge"/>
          <c:x val="0.20041159627773808"/>
          <c:y val="0.91394542251986011"/>
          <c:w val="0.60422731249502948"/>
          <c:h val="5.0063436837837205E-2"/>
        </c:manualLayout>
      </c:layout>
      <c:txPr>
        <a:bodyPr/>
        <a:lstStyle/>
        <a:p>
          <a:pPr>
            <a:defRPr sz="1200">
              <a:latin typeface="黑体" panose="02010609060101010101" pitchFamily="49" charset="-122"/>
              <a:ea typeface="黑体" panose="02010609060101010101" pitchFamily="49" charset="-122"/>
            </a:defRPr>
          </a:pPr>
          <a:endParaRPr lang="zh-CN"/>
        </a:p>
      </c:txPr>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zh-CN"/>
  <c:chart>
    <c:plotArea>
      <c:layout/>
      <c:lineChart>
        <c:grouping val="standard"/>
        <c:ser>
          <c:idx val="0"/>
          <c:order val="0"/>
          <c:tx>
            <c:strRef>
              <c:f>Sheet2!$B$11</c:f>
              <c:strCache>
                <c:ptCount val="1"/>
                <c:pt idx="0">
                  <c:v>电子商务行业</c:v>
                </c:pt>
              </c:strCache>
            </c:strRef>
          </c:tx>
          <c:spPr>
            <a:ln w="22225"/>
          </c:spPr>
          <c:marker>
            <c:symbol val="diamond"/>
            <c:size val="6"/>
          </c:marker>
          <c:cat>
            <c:strRef>
              <c:f>Sheet2!$A$12:$A$18</c:f>
              <c:strCache>
                <c:ptCount val="7"/>
                <c:pt idx="0">
                  <c:v>应届</c:v>
                </c:pt>
                <c:pt idx="1">
                  <c:v>一年</c:v>
                </c:pt>
                <c:pt idx="2">
                  <c:v>二年</c:v>
                </c:pt>
                <c:pt idx="3">
                  <c:v>三年</c:v>
                </c:pt>
                <c:pt idx="4">
                  <c:v>五年</c:v>
                </c:pt>
                <c:pt idx="5">
                  <c:v>八年</c:v>
                </c:pt>
                <c:pt idx="6">
                  <c:v>十年</c:v>
                </c:pt>
              </c:strCache>
            </c:strRef>
          </c:cat>
          <c:val>
            <c:numRef>
              <c:f>Sheet2!$B$12:$B$18</c:f>
              <c:numCache>
                <c:formatCode>0.000%</c:formatCode>
                <c:ptCount val="7"/>
                <c:pt idx="0">
                  <c:v>5.761310904872393E-2</c:v>
                </c:pt>
                <c:pt idx="1">
                  <c:v>0.4141821345707658</c:v>
                </c:pt>
                <c:pt idx="2">
                  <c:v>0.2400087006960557</c:v>
                </c:pt>
                <c:pt idx="3">
                  <c:v>0.19667923433874707</c:v>
                </c:pt>
                <c:pt idx="4">
                  <c:v>7.9625870069605573E-2</c:v>
                </c:pt>
                <c:pt idx="5">
                  <c:v>8.7296983758700705E-3</c:v>
                </c:pt>
                <c:pt idx="6">
                  <c:v>3.1612529002320198E-3</c:v>
                </c:pt>
              </c:numCache>
            </c:numRef>
          </c:val>
        </c:ser>
        <c:ser>
          <c:idx val="1"/>
          <c:order val="1"/>
          <c:tx>
            <c:strRef>
              <c:f>Sheet2!$C$11</c:f>
              <c:strCache>
                <c:ptCount val="1"/>
                <c:pt idx="0">
                  <c:v>IT行业</c:v>
                </c:pt>
              </c:strCache>
            </c:strRef>
          </c:tx>
          <c:spPr>
            <a:ln w="22225"/>
          </c:spPr>
          <c:marker>
            <c:symbol val="square"/>
            <c:size val="6"/>
          </c:marker>
          <c:cat>
            <c:strRef>
              <c:f>Sheet2!$A$12:$A$18</c:f>
              <c:strCache>
                <c:ptCount val="7"/>
                <c:pt idx="0">
                  <c:v>应届</c:v>
                </c:pt>
                <c:pt idx="1">
                  <c:v>一年</c:v>
                </c:pt>
                <c:pt idx="2">
                  <c:v>二年</c:v>
                </c:pt>
                <c:pt idx="3">
                  <c:v>三年</c:v>
                </c:pt>
                <c:pt idx="4">
                  <c:v>五年</c:v>
                </c:pt>
                <c:pt idx="5">
                  <c:v>八年</c:v>
                </c:pt>
                <c:pt idx="6">
                  <c:v>十年</c:v>
                </c:pt>
              </c:strCache>
            </c:strRef>
          </c:cat>
          <c:val>
            <c:numRef>
              <c:f>Sheet2!$C$12:$C$18</c:f>
              <c:numCache>
                <c:formatCode>0.000%</c:formatCode>
                <c:ptCount val="7"/>
                <c:pt idx="0">
                  <c:v>4.8078345911188237E-2</c:v>
                </c:pt>
                <c:pt idx="1">
                  <c:v>0.33588926106784034</c:v>
                </c:pt>
                <c:pt idx="2">
                  <c:v>0.26911228594105246</c:v>
                </c:pt>
                <c:pt idx="3">
                  <c:v>0.23571034612642447</c:v>
                </c:pt>
                <c:pt idx="4">
                  <c:v>9.5107416226105412E-2</c:v>
                </c:pt>
                <c:pt idx="5">
                  <c:v>1.1286438785530767E-2</c:v>
                </c:pt>
                <c:pt idx="6">
                  <c:v>4.8159059418593705E-3</c:v>
                </c:pt>
              </c:numCache>
            </c:numRef>
          </c:val>
        </c:ser>
        <c:ser>
          <c:idx val="2"/>
          <c:order val="2"/>
          <c:tx>
            <c:strRef>
              <c:f>Sheet2!$D$11</c:f>
              <c:strCache>
                <c:ptCount val="1"/>
                <c:pt idx="0">
                  <c:v>传统行业</c:v>
                </c:pt>
              </c:strCache>
            </c:strRef>
          </c:tx>
          <c:spPr>
            <a:ln w="22225"/>
          </c:spPr>
          <c:marker>
            <c:symbol val="triangle"/>
            <c:size val="6"/>
          </c:marker>
          <c:cat>
            <c:strRef>
              <c:f>Sheet2!$A$12:$A$18</c:f>
              <c:strCache>
                <c:ptCount val="7"/>
                <c:pt idx="0">
                  <c:v>应届</c:v>
                </c:pt>
                <c:pt idx="1">
                  <c:v>一年</c:v>
                </c:pt>
                <c:pt idx="2">
                  <c:v>二年</c:v>
                </c:pt>
                <c:pt idx="3">
                  <c:v>三年</c:v>
                </c:pt>
                <c:pt idx="4">
                  <c:v>五年</c:v>
                </c:pt>
                <c:pt idx="5">
                  <c:v>八年</c:v>
                </c:pt>
                <c:pt idx="6">
                  <c:v>十年</c:v>
                </c:pt>
              </c:strCache>
            </c:strRef>
          </c:cat>
          <c:val>
            <c:numRef>
              <c:f>Sheet2!$D$12:$D$18</c:f>
              <c:numCache>
                <c:formatCode>0.000%</c:formatCode>
                <c:ptCount val="7"/>
                <c:pt idx="0">
                  <c:v>4.7060462524380064E-2</c:v>
                </c:pt>
                <c:pt idx="1">
                  <c:v>0.32110615770409601</c:v>
                </c:pt>
                <c:pt idx="2">
                  <c:v>0.24296461409863471</c:v>
                </c:pt>
                <c:pt idx="3">
                  <c:v>0.24378657007522991</c:v>
                </c:pt>
                <c:pt idx="4">
                  <c:v>0.1196294232376707</c:v>
                </c:pt>
                <c:pt idx="5">
                  <c:v>1.6592365561437738E-2</c:v>
                </c:pt>
                <c:pt idx="6">
                  <c:v>8.8604067985511396E-3</c:v>
                </c:pt>
              </c:numCache>
            </c:numRef>
          </c:val>
        </c:ser>
        <c:marker val="1"/>
        <c:axId val="48323200"/>
        <c:axId val="48333568"/>
      </c:lineChart>
      <c:catAx>
        <c:axId val="48323200"/>
        <c:scaling>
          <c:orientation val="minMax"/>
        </c:scaling>
        <c:axPos val="b"/>
        <c:majorGridlines>
          <c:spPr>
            <a:ln>
              <a:solidFill>
                <a:schemeClr val="bg1">
                  <a:lumMod val="85000"/>
                </a:schemeClr>
              </a:solidFill>
            </a:ln>
          </c:spPr>
        </c:majorGridlines>
        <c:title>
          <c:tx>
            <c:rich>
              <a:bodyPr/>
              <a:lstStyle/>
              <a:p>
                <a:pPr>
                  <a:defRPr sz="1200" b="0">
                    <a:latin typeface="黑体" panose="02010609060101010101" pitchFamily="49" charset="-122"/>
                    <a:ea typeface="黑体" panose="02010609060101010101" pitchFamily="49" charset="-122"/>
                  </a:defRPr>
                </a:pPr>
                <a:r>
                  <a:rPr lang="zh-CN" altLang="en-US" sz="1200" b="0">
                    <a:latin typeface="黑体" panose="02010609060101010101" pitchFamily="49" charset="-122"/>
                    <a:ea typeface="黑体" panose="02010609060101010101" pitchFamily="49" charset="-122"/>
                  </a:rPr>
                  <a:t>工作经验</a:t>
                </a:r>
              </a:p>
            </c:rich>
          </c:tx>
          <c:layout>
            <c:manualLayout>
              <c:xMode val="edge"/>
              <c:yMode val="edge"/>
              <c:x val="0.88304551931008668"/>
              <c:y val="0.8097787715639142"/>
            </c:manualLayout>
          </c:layout>
        </c:title>
        <c:numFmt formatCode="General" sourceLinked="0"/>
        <c:tickLblPos val="nextTo"/>
        <c:txPr>
          <a:bodyPr/>
          <a:lstStyle/>
          <a:p>
            <a:pPr>
              <a:defRPr sz="1200">
                <a:latin typeface="黑体" panose="02010609060101010101" pitchFamily="49" charset="-122"/>
                <a:ea typeface="黑体" panose="02010609060101010101" pitchFamily="49" charset="-122"/>
              </a:defRPr>
            </a:pPr>
            <a:endParaRPr lang="zh-CN"/>
          </a:p>
        </c:txPr>
        <c:crossAx val="48333568"/>
        <c:crosses val="autoZero"/>
        <c:auto val="1"/>
        <c:lblAlgn val="ctr"/>
        <c:lblOffset val="100"/>
      </c:catAx>
      <c:valAx>
        <c:axId val="48333568"/>
        <c:scaling>
          <c:orientation val="minMax"/>
        </c:scaling>
        <c:axPos val="l"/>
        <c:numFmt formatCode="0%" sourceLinked="0"/>
        <c:tickLblPos val="nextTo"/>
        <c:txPr>
          <a:bodyPr/>
          <a:lstStyle/>
          <a:p>
            <a:pPr>
              <a:defRPr sz="1200">
                <a:latin typeface="Arial" panose="020B0604020202020204" pitchFamily="34" charset="0"/>
                <a:cs typeface="Arial" panose="020B0604020202020204" pitchFamily="34" charset="0"/>
              </a:defRPr>
            </a:pPr>
            <a:endParaRPr lang="zh-CN"/>
          </a:p>
        </c:txPr>
        <c:crossAx val="48323200"/>
        <c:crosses val="autoZero"/>
        <c:crossBetween val="between"/>
      </c:valAx>
    </c:plotArea>
    <c:legend>
      <c:legendPos val="b"/>
      <c:layout>
        <c:manualLayout>
          <c:xMode val="edge"/>
          <c:yMode val="edge"/>
          <c:x val="0.20115815523059619"/>
          <c:y val="0.87232578661983429"/>
          <c:w val="0.6014932522574955"/>
          <c:h val="5.0482728603648191E-2"/>
        </c:manualLayout>
      </c:layout>
      <c:txPr>
        <a:bodyPr/>
        <a:lstStyle/>
        <a:p>
          <a:pPr>
            <a:defRPr sz="1200">
              <a:latin typeface="黑体" panose="02010609060101010101" pitchFamily="49" charset="-122"/>
              <a:ea typeface="黑体" panose="02010609060101010101" pitchFamily="49" charset="-122"/>
            </a:defRPr>
          </a:pPr>
          <a:endParaRPr lang="zh-CN"/>
        </a:p>
      </c:txPr>
    </c:legend>
    <c:plotVisOnly val="1"/>
    <c:dispBlanksAs val="gap"/>
  </c:chart>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3DB200-89D4-45D8-8D25-D6F89B59B6B2}" type="datetimeFigureOut">
              <a:rPr lang="zh-CN" altLang="en-US" smtClean="0"/>
              <a:pPr/>
              <a:t>2016/9/19 Monday</a:t>
            </a:fld>
            <a:endParaRPr lang="zh-CN" alt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1AFA48-BD75-4974-A792-D2F2579F447A}" type="slidenum">
              <a:rPr lang="zh-CN" altLang="en-US" smtClean="0"/>
              <a:pPr/>
              <a:t>‹#›</a:t>
            </a:fld>
            <a:endParaRPr lang="zh-CN" altLang="en-US"/>
          </a:p>
        </p:txBody>
      </p:sp>
    </p:spTree>
    <p:extLst>
      <p:ext uri="{BB962C8B-B14F-4D97-AF65-F5344CB8AC3E}">
        <p14:creationId xmlns="" xmlns:p14="http://schemas.microsoft.com/office/powerpoint/2010/main" val="4223289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BE1AFA48-BD75-4974-A792-D2F2579F447A}" type="slidenum">
              <a:rPr lang="zh-CN" altLang="en-US" smtClean="0"/>
              <a:pPr/>
              <a:t>2</a:t>
            </a:fld>
            <a:endParaRPr lang="zh-CN" altLang="en-US"/>
          </a:p>
        </p:txBody>
      </p:sp>
    </p:spTree>
    <p:extLst>
      <p:ext uri="{BB962C8B-B14F-4D97-AF65-F5344CB8AC3E}">
        <p14:creationId xmlns="" xmlns:p14="http://schemas.microsoft.com/office/powerpoint/2010/main" val="3499411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ltLang="zh-CN"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en-US" dirty="0"/>
          </a:p>
        </p:txBody>
      </p:sp>
      <p:sp>
        <p:nvSpPr>
          <p:cNvPr id="4" name="Date Placeholder 3"/>
          <p:cNvSpPr>
            <a:spLocks noGrp="1"/>
          </p:cNvSpPr>
          <p:nvPr>
            <p:ph type="dt" sz="half" idx="10"/>
          </p:nvPr>
        </p:nvSpPr>
        <p:spPr/>
        <p:txBody>
          <a:bodyPr/>
          <a:lstStyle/>
          <a:p>
            <a:fld id="{32CFE2F3-1E58-4A6F-B00D-3F8182E4A2C5}" type="datetimeFigureOut">
              <a:rPr lang="zh-CN" altLang="en-US" smtClean="0"/>
              <a:pPr/>
              <a:t>2016/9/19 Monday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4746E1D-7109-40EA-846C-F93B17077E19}" type="slidenum">
              <a:rPr lang="zh-CN" altLang="en-US" smtClean="0"/>
              <a:pPr/>
              <a:t>‹#›</a:t>
            </a:fld>
            <a:endParaRPr lang="zh-CN" altLang="en-US"/>
          </a:p>
        </p:txBody>
      </p:sp>
    </p:spTree>
    <p:extLst>
      <p:ext uri="{BB962C8B-B14F-4D97-AF65-F5344CB8AC3E}">
        <p14:creationId xmlns="" xmlns:p14="http://schemas.microsoft.com/office/powerpoint/2010/main" val="1859094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Date Placeholder 3"/>
          <p:cNvSpPr>
            <a:spLocks noGrp="1"/>
          </p:cNvSpPr>
          <p:nvPr>
            <p:ph type="dt" sz="half" idx="10"/>
          </p:nvPr>
        </p:nvSpPr>
        <p:spPr/>
        <p:txBody>
          <a:bodyPr/>
          <a:lstStyle/>
          <a:p>
            <a:fld id="{32CFE2F3-1E58-4A6F-B00D-3F8182E4A2C5}" type="datetimeFigureOut">
              <a:rPr lang="zh-CN" altLang="en-US" smtClean="0"/>
              <a:pPr/>
              <a:t>2016/9/19 Monday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4746E1D-7109-40EA-846C-F93B17077E19}" type="slidenum">
              <a:rPr lang="zh-CN" altLang="en-US" smtClean="0"/>
              <a:pPr/>
              <a:t>‹#›</a:t>
            </a:fld>
            <a:endParaRPr lang="zh-CN" altLang="en-US"/>
          </a:p>
        </p:txBody>
      </p:sp>
    </p:spTree>
    <p:extLst>
      <p:ext uri="{BB962C8B-B14F-4D97-AF65-F5344CB8AC3E}">
        <p14:creationId xmlns="" xmlns:p14="http://schemas.microsoft.com/office/powerpoint/2010/main" val="1031291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ltLang="zh-CN" smtClean="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Date Placeholder 3"/>
          <p:cNvSpPr>
            <a:spLocks noGrp="1"/>
          </p:cNvSpPr>
          <p:nvPr>
            <p:ph type="dt" sz="half" idx="10"/>
          </p:nvPr>
        </p:nvSpPr>
        <p:spPr/>
        <p:txBody>
          <a:bodyPr/>
          <a:lstStyle/>
          <a:p>
            <a:fld id="{32CFE2F3-1E58-4A6F-B00D-3F8182E4A2C5}" type="datetimeFigureOut">
              <a:rPr lang="zh-CN" altLang="en-US" smtClean="0"/>
              <a:pPr/>
              <a:t>2016/9/19 Monday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4746E1D-7109-40EA-846C-F93B17077E19}" type="slidenum">
              <a:rPr lang="zh-CN" altLang="en-US" smtClean="0"/>
              <a:pPr/>
              <a:t>‹#›</a:t>
            </a:fld>
            <a:endParaRPr lang="zh-CN" altLang="en-US"/>
          </a:p>
        </p:txBody>
      </p:sp>
    </p:spTree>
    <p:extLst>
      <p:ext uri="{BB962C8B-B14F-4D97-AF65-F5344CB8AC3E}">
        <p14:creationId xmlns="" xmlns:p14="http://schemas.microsoft.com/office/powerpoint/2010/main" val="467771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dirty="0"/>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Date Placeholder 3"/>
          <p:cNvSpPr>
            <a:spLocks noGrp="1"/>
          </p:cNvSpPr>
          <p:nvPr>
            <p:ph type="dt" sz="half" idx="10"/>
          </p:nvPr>
        </p:nvSpPr>
        <p:spPr/>
        <p:txBody>
          <a:bodyPr/>
          <a:lstStyle/>
          <a:p>
            <a:fld id="{32CFE2F3-1E58-4A6F-B00D-3F8182E4A2C5}" type="datetimeFigureOut">
              <a:rPr lang="zh-CN" altLang="en-US" smtClean="0"/>
              <a:pPr/>
              <a:t>2016/9/19 Monday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4746E1D-7109-40EA-846C-F93B17077E19}" type="slidenum">
              <a:rPr lang="zh-CN" altLang="en-US" smtClean="0"/>
              <a:pPr/>
              <a:t>‹#›</a:t>
            </a:fld>
            <a:endParaRPr lang="zh-CN" altLang="en-US"/>
          </a:p>
        </p:txBody>
      </p:sp>
    </p:spTree>
    <p:extLst>
      <p:ext uri="{BB962C8B-B14F-4D97-AF65-F5344CB8AC3E}">
        <p14:creationId xmlns="" xmlns:p14="http://schemas.microsoft.com/office/powerpoint/2010/main" val="2970350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ltLang="zh-CN"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32CFE2F3-1E58-4A6F-B00D-3F8182E4A2C5}" type="datetimeFigureOut">
              <a:rPr lang="zh-CN" altLang="en-US" smtClean="0"/>
              <a:pPr/>
              <a:t>2016/9/19 Monday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4746E1D-7109-40EA-846C-F93B17077E19}" type="slidenum">
              <a:rPr lang="zh-CN" altLang="en-US" smtClean="0"/>
              <a:pPr/>
              <a:t>‹#›</a:t>
            </a:fld>
            <a:endParaRPr lang="zh-CN" altLang="en-US"/>
          </a:p>
        </p:txBody>
      </p:sp>
    </p:spTree>
    <p:extLst>
      <p:ext uri="{BB962C8B-B14F-4D97-AF65-F5344CB8AC3E}">
        <p14:creationId xmlns="" xmlns:p14="http://schemas.microsoft.com/office/powerpoint/2010/main" val="2623462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5" name="Date Placeholder 4"/>
          <p:cNvSpPr>
            <a:spLocks noGrp="1"/>
          </p:cNvSpPr>
          <p:nvPr>
            <p:ph type="dt" sz="half" idx="10"/>
          </p:nvPr>
        </p:nvSpPr>
        <p:spPr/>
        <p:txBody>
          <a:bodyPr/>
          <a:lstStyle/>
          <a:p>
            <a:fld id="{32CFE2F3-1E58-4A6F-B00D-3F8182E4A2C5}" type="datetimeFigureOut">
              <a:rPr lang="zh-CN" altLang="en-US" smtClean="0"/>
              <a:pPr/>
              <a:t>2016/9/19 Monday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4746E1D-7109-40EA-846C-F93B17077E19}" type="slidenum">
              <a:rPr lang="zh-CN" altLang="en-US" smtClean="0"/>
              <a:pPr/>
              <a:t>‹#›</a:t>
            </a:fld>
            <a:endParaRPr lang="zh-CN" altLang="en-US"/>
          </a:p>
        </p:txBody>
      </p:sp>
    </p:spTree>
    <p:extLst>
      <p:ext uri="{BB962C8B-B14F-4D97-AF65-F5344CB8AC3E}">
        <p14:creationId xmlns="" xmlns:p14="http://schemas.microsoft.com/office/powerpoint/2010/main" val="3127719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7" name="Date Placeholder 6"/>
          <p:cNvSpPr>
            <a:spLocks noGrp="1"/>
          </p:cNvSpPr>
          <p:nvPr>
            <p:ph type="dt" sz="half" idx="10"/>
          </p:nvPr>
        </p:nvSpPr>
        <p:spPr/>
        <p:txBody>
          <a:bodyPr/>
          <a:lstStyle/>
          <a:p>
            <a:fld id="{32CFE2F3-1E58-4A6F-B00D-3F8182E4A2C5}" type="datetimeFigureOut">
              <a:rPr lang="zh-CN" altLang="en-US" smtClean="0"/>
              <a:pPr/>
              <a:t>2016/9/19 Monday</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4746E1D-7109-40EA-846C-F93B17077E19}" type="slidenum">
              <a:rPr lang="zh-CN" altLang="en-US" smtClean="0"/>
              <a:pPr/>
              <a:t>‹#›</a:t>
            </a:fld>
            <a:endParaRPr lang="zh-CN" altLang="en-US"/>
          </a:p>
        </p:txBody>
      </p:sp>
    </p:spTree>
    <p:extLst>
      <p:ext uri="{BB962C8B-B14F-4D97-AF65-F5344CB8AC3E}">
        <p14:creationId xmlns="" xmlns:p14="http://schemas.microsoft.com/office/powerpoint/2010/main" val="1105732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dirty="0"/>
          </a:p>
        </p:txBody>
      </p:sp>
      <p:sp>
        <p:nvSpPr>
          <p:cNvPr id="3" name="Date Placeholder 2"/>
          <p:cNvSpPr>
            <a:spLocks noGrp="1"/>
          </p:cNvSpPr>
          <p:nvPr>
            <p:ph type="dt" sz="half" idx="10"/>
          </p:nvPr>
        </p:nvSpPr>
        <p:spPr/>
        <p:txBody>
          <a:bodyPr/>
          <a:lstStyle/>
          <a:p>
            <a:fld id="{32CFE2F3-1E58-4A6F-B00D-3F8182E4A2C5}" type="datetimeFigureOut">
              <a:rPr lang="zh-CN" altLang="en-US" smtClean="0"/>
              <a:pPr/>
              <a:t>2016/9/19 Monday</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4746E1D-7109-40EA-846C-F93B17077E19}" type="slidenum">
              <a:rPr lang="zh-CN" altLang="en-US" smtClean="0"/>
              <a:pPr/>
              <a:t>‹#›</a:t>
            </a:fld>
            <a:endParaRPr lang="zh-CN" altLang="en-US"/>
          </a:p>
        </p:txBody>
      </p:sp>
    </p:spTree>
    <p:extLst>
      <p:ext uri="{BB962C8B-B14F-4D97-AF65-F5344CB8AC3E}">
        <p14:creationId xmlns="" xmlns:p14="http://schemas.microsoft.com/office/powerpoint/2010/main" val="404179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CFE2F3-1E58-4A6F-B00D-3F8182E4A2C5}" type="datetimeFigureOut">
              <a:rPr lang="zh-CN" altLang="en-US" smtClean="0"/>
              <a:pPr/>
              <a:t>2016/9/19 Monday</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4746E1D-7109-40EA-846C-F93B17077E19}" type="slidenum">
              <a:rPr lang="zh-CN" altLang="en-US" smtClean="0"/>
              <a:pPr/>
              <a:t>‹#›</a:t>
            </a:fld>
            <a:endParaRPr lang="zh-CN" altLang="en-US"/>
          </a:p>
        </p:txBody>
      </p:sp>
    </p:spTree>
    <p:extLst>
      <p:ext uri="{BB962C8B-B14F-4D97-AF65-F5344CB8AC3E}">
        <p14:creationId xmlns="" xmlns:p14="http://schemas.microsoft.com/office/powerpoint/2010/main" val="1090723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32CFE2F3-1E58-4A6F-B00D-3F8182E4A2C5}" type="datetimeFigureOut">
              <a:rPr lang="zh-CN" altLang="en-US" smtClean="0"/>
              <a:pPr/>
              <a:t>2016/9/19 Monday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4746E1D-7109-40EA-846C-F93B17077E19}" type="slidenum">
              <a:rPr lang="zh-CN" altLang="en-US" smtClean="0"/>
              <a:pPr/>
              <a:t>‹#›</a:t>
            </a:fld>
            <a:endParaRPr lang="zh-CN" altLang="en-US"/>
          </a:p>
        </p:txBody>
      </p:sp>
    </p:spTree>
    <p:extLst>
      <p:ext uri="{BB962C8B-B14F-4D97-AF65-F5344CB8AC3E}">
        <p14:creationId xmlns="" xmlns:p14="http://schemas.microsoft.com/office/powerpoint/2010/main" val="2643038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32CFE2F3-1E58-4A6F-B00D-3F8182E4A2C5}" type="datetimeFigureOut">
              <a:rPr lang="zh-CN" altLang="en-US" smtClean="0"/>
              <a:pPr/>
              <a:t>2016/9/19 Monday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4746E1D-7109-40EA-846C-F93B17077E19}" type="slidenum">
              <a:rPr lang="zh-CN" altLang="en-US" smtClean="0"/>
              <a:pPr/>
              <a:t>‹#›</a:t>
            </a:fld>
            <a:endParaRPr lang="zh-CN" altLang="en-US"/>
          </a:p>
        </p:txBody>
      </p:sp>
    </p:spTree>
    <p:extLst>
      <p:ext uri="{BB962C8B-B14F-4D97-AF65-F5344CB8AC3E}">
        <p14:creationId xmlns="" xmlns:p14="http://schemas.microsoft.com/office/powerpoint/2010/main" val="2632384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CFE2F3-1E58-4A6F-B00D-3F8182E4A2C5}" type="datetimeFigureOut">
              <a:rPr lang="zh-CN" altLang="en-US" smtClean="0"/>
              <a:pPr/>
              <a:t>2016/9/19 Monday</a:t>
            </a:fld>
            <a:endParaRPr lang="zh-CN" alt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46E1D-7109-40EA-846C-F93B17077E19}" type="slidenum">
              <a:rPr lang="zh-CN" altLang="en-US" smtClean="0"/>
              <a:pPr/>
              <a:t>‹#›</a:t>
            </a:fld>
            <a:endParaRPr lang="zh-CN" altLang="en-US"/>
          </a:p>
        </p:txBody>
      </p:sp>
    </p:spTree>
    <p:extLst>
      <p:ext uri="{BB962C8B-B14F-4D97-AF65-F5344CB8AC3E}">
        <p14:creationId xmlns="" xmlns:p14="http://schemas.microsoft.com/office/powerpoint/2010/main" val="31500570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 xmlns:a14="http://schemas.microsoft.com/office/drawing/2010/main" val="0"/>
              </a:ext>
            </a:extLst>
          </a:blip>
          <a:srcRect b="3500"/>
          <a:stretch/>
        </p:blipFill>
        <p:spPr>
          <a:xfrm>
            <a:off x="-2" y="0"/>
            <a:ext cx="9130355" cy="6912332"/>
          </a:xfrm>
          <a:prstGeom prst="rect">
            <a:avLst/>
          </a:prstGeom>
        </p:spPr>
      </p:pic>
      <p:sp>
        <p:nvSpPr>
          <p:cNvPr id="2" name="Rectangle 1"/>
          <p:cNvSpPr/>
          <p:nvPr/>
        </p:nvSpPr>
        <p:spPr>
          <a:xfrm>
            <a:off x="-3" y="729478"/>
            <a:ext cx="9143234" cy="1330374"/>
          </a:xfrm>
          <a:prstGeom prst="rect">
            <a:avLst/>
          </a:prstGeom>
          <a:solidFill>
            <a:srgbClr val="5489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6" name="TextBox 5"/>
          <p:cNvSpPr txBox="1"/>
          <p:nvPr/>
        </p:nvSpPr>
        <p:spPr>
          <a:xfrm>
            <a:off x="3443850" y="868935"/>
            <a:ext cx="5609228" cy="1077218"/>
          </a:xfrm>
          <a:prstGeom prst="rect">
            <a:avLst/>
          </a:prstGeom>
          <a:noFill/>
        </p:spPr>
        <p:txBody>
          <a:bodyPr wrap="square" rtlCol="0">
            <a:spAutoFit/>
          </a:bodyPr>
          <a:lstStyle/>
          <a:p>
            <a:pPr algn="r"/>
            <a:r>
              <a:rPr lang="zh-CN" altLang="en-US" sz="3200" dirty="0">
                <a:solidFill>
                  <a:schemeClr val="bg1"/>
                </a:solidFill>
                <a:latin typeface="方正粗宋简体" panose="03000509000000000000" pitchFamily="65" charset="-122"/>
                <a:ea typeface="方正粗宋简体" panose="03000509000000000000" pitchFamily="65" charset="-122"/>
              </a:rPr>
              <a:t>电子商务行业人才需求的比较性研究</a:t>
            </a:r>
          </a:p>
        </p:txBody>
      </p:sp>
      <p:sp>
        <p:nvSpPr>
          <p:cNvPr id="7" name="TextBox 6"/>
          <p:cNvSpPr txBox="1"/>
          <p:nvPr/>
        </p:nvSpPr>
        <p:spPr>
          <a:xfrm>
            <a:off x="6077866" y="2199309"/>
            <a:ext cx="2975212" cy="923330"/>
          </a:xfrm>
          <a:prstGeom prst="rect">
            <a:avLst/>
          </a:prstGeom>
          <a:noFill/>
        </p:spPr>
        <p:txBody>
          <a:bodyPr wrap="square" rtlCol="0">
            <a:spAutoFit/>
          </a:bodyPr>
          <a:lstStyle/>
          <a:p>
            <a:pPr algn="r">
              <a:lnSpc>
                <a:spcPct val="15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答辩人</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XXX</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lnSpc>
                <a:spcPct val="15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导师</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：学术堂</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Rectangle 7"/>
          <p:cNvSpPr/>
          <p:nvPr/>
        </p:nvSpPr>
        <p:spPr>
          <a:xfrm>
            <a:off x="9083675" y="2333627"/>
            <a:ext cx="59556" cy="688975"/>
          </a:xfrm>
          <a:prstGeom prst="rect">
            <a:avLst/>
          </a:prstGeom>
          <a:solidFill>
            <a:srgbClr val="5489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Tree>
    <p:extLst>
      <p:ext uri="{BB962C8B-B14F-4D97-AF65-F5344CB8AC3E}">
        <p14:creationId xmlns="" xmlns:p14="http://schemas.microsoft.com/office/powerpoint/2010/main" val="464343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3"/>
          <p:cNvSpPr/>
          <p:nvPr/>
        </p:nvSpPr>
        <p:spPr>
          <a:xfrm>
            <a:off x="540751" y="0"/>
            <a:ext cx="154574" cy="788194"/>
          </a:xfrm>
          <a:prstGeom prst="rect">
            <a:avLst/>
          </a:prstGeom>
          <a:solidFill>
            <a:srgbClr val="54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770437" y="395451"/>
            <a:ext cx="4608511" cy="461665"/>
          </a:xfrm>
          <a:prstGeom prst="rect">
            <a:avLst/>
          </a:prstGeom>
          <a:noFill/>
        </p:spPr>
        <p:txBody>
          <a:bodyPr wrap="square" rtlCol="0">
            <a:spAutoFit/>
          </a:bodyPr>
          <a:lstStyle/>
          <a:p>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模型建立</a:t>
            </a:r>
            <a:r>
              <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数据分析</a:t>
            </a:r>
          </a:p>
        </p:txBody>
      </p:sp>
      <p:pic>
        <p:nvPicPr>
          <p:cNvPr id="6" name="图片 6"/>
          <p:cNvPicPr>
            <a:picLocks noChangeAspect="1"/>
          </p:cNvPicPr>
          <p:nvPr/>
        </p:nvPicPr>
        <p:blipFill>
          <a:blip r:embed="rId2" cstate="print">
            <a:extLst>
              <a:ext uri="{BEBA8EAE-BF5A-486C-A8C5-ECC9F3942E4B}">
                <a14:imgProps xmlns="" xmlns:a14="http://schemas.microsoft.com/office/drawing/2010/main">
                  <a14:imgLayer r:embed="rId3">
                    <a14:imgEffect>
                      <a14:saturation sat="0"/>
                    </a14:imgEffect>
                  </a14:imgLayer>
                </a14:imgProps>
              </a:ext>
              <a:ext uri="{28A0092B-C50C-407E-A947-70E740481C1C}">
                <a14:useLocalDpi xmlns="" xmlns:a14="http://schemas.microsoft.com/office/drawing/2010/main" val="0"/>
              </a:ext>
            </a:extLst>
          </a:blip>
          <a:stretch>
            <a:fillRect/>
          </a:stretch>
        </p:blipFill>
        <p:spPr>
          <a:xfrm>
            <a:off x="6387921" y="5044738"/>
            <a:ext cx="2753263" cy="1838131"/>
          </a:xfrm>
          <a:prstGeom prst="rect">
            <a:avLst/>
          </a:prstGeom>
        </p:spPr>
      </p:pic>
      <p:graphicFrame>
        <p:nvGraphicFramePr>
          <p:cNvPr id="3" name="Table 2"/>
          <p:cNvGraphicFramePr>
            <a:graphicFrameLocks noGrp="1"/>
          </p:cNvGraphicFramePr>
          <p:nvPr>
            <p:extLst>
              <p:ext uri="{D42A27DB-BD31-4B8C-83A1-F6EECF244321}">
                <p14:modId xmlns="" xmlns:p14="http://schemas.microsoft.com/office/powerpoint/2010/main" val="3377351872"/>
              </p:ext>
            </p:extLst>
          </p:nvPr>
        </p:nvGraphicFramePr>
        <p:xfrm>
          <a:off x="1056067" y="1672193"/>
          <a:ext cx="6838682" cy="1677451"/>
        </p:xfrm>
        <a:graphic>
          <a:graphicData uri="http://schemas.openxmlformats.org/drawingml/2006/table">
            <a:tbl>
              <a:tblPr>
                <a:tableStyleId>{5C22544A-7EE6-4342-B048-85BDC9FD1C3A}</a:tableStyleId>
              </a:tblPr>
              <a:tblGrid>
                <a:gridCol w="1956720"/>
                <a:gridCol w="1495133"/>
                <a:gridCol w="1265596"/>
                <a:gridCol w="2121233"/>
              </a:tblGrid>
              <a:tr h="421699">
                <a:tc>
                  <a:txBody>
                    <a:bodyPr/>
                    <a:lstStyle/>
                    <a:p>
                      <a:pPr algn="ctr">
                        <a:lnSpc>
                          <a:spcPts val="2000"/>
                        </a:lnSpc>
                        <a:spcAft>
                          <a:spcPts val="0"/>
                        </a:spcAft>
                      </a:pPr>
                      <a:r>
                        <a:rPr lang="en-US" sz="1400" kern="0" dirty="0">
                          <a:effectLst/>
                          <a:latin typeface="黑体" panose="02010609060101010101" pitchFamily="49" charset="-122"/>
                          <a:ea typeface="黑体" panose="02010609060101010101" pitchFamily="49" charset="-122"/>
                        </a:rPr>
                        <a:t> </a:t>
                      </a:r>
                      <a:endParaRPr lang="zh-CN" sz="120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8100" marR="38100" algn="ctr">
                        <a:lnSpc>
                          <a:spcPts val="2000"/>
                        </a:lnSpc>
                        <a:spcAft>
                          <a:spcPts val="0"/>
                        </a:spcAft>
                      </a:pPr>
                      <a:r>
                        <a:rPr lang="zh-CN" sz="1400" kern="0" dirty="0">
                          <a:effectLst/>
                          <a:latin typeface="黑体" panose="02010609060101010101" pitchFamily="49" charset="-122"/>
                          <a:ea typeface="黑体" panose="02010609060101010101" pitchFamily="49" charset="-122"/>
                        </a:rPr>
                        <a:t>值</a:t>
                      </a:r>
                      <a:endParaRPr lang="zh-CN" sz="120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8100" marR="38100" algn="ctr">
                        <a:lnSpc>
                          <a:spcPts val="2000"/>
                        </a:lnSpc>
                        <a:spcAft>
                          <a:spcPts val="0"/>
                        </a:spcAft>
                      </a:pPr>
                      <a:r>
                        <a:rPr lang="en-US" sz="1400" kern="0" dirty="0" err="1">
                          <a:effectLst/>
                          <a:latin typeface="黑体" panose="02010609060101010101" pitchFamily="49" charset="-122"/>
                          <a:ea typeface="黑体" panose="02010609060101010101" pitchFamily="49" charset="-122"/>
                        </a:rPr>
                        <a:t>df</a:t>
                      </a:r>
                      <a:endParaRPr lang="zh-CN" sz="120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8100" marR="38100" algn="ctr">
                        <a:lnSpc>
                          <a:spcPts val="2000"/>
                        </a:lnSpc>
                        <a:spcAft>
                          <a:spcPts val="0"/>
                        </a:spcAft>
                      </a:pPr>
                      <a:r>
                        <a:rPr lang="zh-CN" sz="1400" kern="0" dirty="0">
                          <a:effectLst/>
                          <a:latin typeface="黑体" panose="02010609060101010101" pitchFamily="49" charset="-122"/>
                          <a:ea typeface="黑体" panose="02010609060101010101" pitchFamily="49" charset="-122"/>
                        </a:rPr>
                        <a:t>渐进</a:t>
                      </a:r>
                      <a:r>
                        <a:rPr lang="en-US" sz="1400" kern="0" dirty="0">
                          <a:effectLst/>
                          <a:latin typeface="黑体" panose="02010609060101010101" pitchFamily="49" charset="-122"/>
                          <a:ea typeface="黑体" panose="02010609060101010101" pitchFamily="49" charset="-122"/>
                        </a:rPr>
                        <a:t> Sig. (</a:t>
                      </a:r>
                      <a:r>
                        <a:rPr lang="zh-CN" sz="1400" kern="0" dirty="0">
                          <a:effectLst/>
                          <a:latin typeface="黑体" panose="02010609060101010101" pitchFamily="49" charset="-122"/>
                          <a:ea typeface="黑体" panose="02010609060101010101" pitchFamily="49" charset="-122"/>
                        </a:rPr>
                        <a:t>双侧</a:t>
                      </a:r>
                      <a:r>
                        <a:rPr lang="en-US" sz="1400" kern="0" dirty="0">
                          <a:effectLst/>
                          <a:latin typeface="黑体" panose="02010609060101010101" pitchFamily="49" charset="-122"/>
                          <a:ea typeface="黑体" panose="02010609060101010101" pitchFamily="49" charset="-122"/>
                        </a:rPr>
                        <a:t>)</a:t>
                      </a:r>
                      <a:endParaRPr lang="zh-CN" sz="120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18584">
                <a:tc>
                  <a:txBody>
                    <a:bodyPr/>
                    <a:lstStyle/>
                    <a:p>
                      <a:pPr marL="38100" marR="38100" algn="ctr">
                        <a:lnSpc>
                          <a:spcPts val="2000"/>
                        </a:lnSpc>
                        <a:spcAft>
                          <a:spcPts val="0"/>
                        </a:spcAft>
                      </a:pPr>
                      <a:r>
                        <a:rPr lang="en-US" sz="1400" kern="0" dirty="0">
                          <a:effectLst/>
                          <a:latin typeface="黑体" panose="02010609060101010101" pitchFamily="49" charset="-122"/>
                          <a:ea typeface="黑体" panose="02010609060101010101" pitchFamily="49" charset="-122"/>
                        </a:rPr>
                        <a:t>Pearson </a:t>
                      </a:r>
                      <a:r>
                        <a:rPr lang="zh-CN" sz="1400" kern="0" dirty="0">
                          <a:effectLst/>
                          <a:latin typeface="黑体" panose="02010609060101010101" pitchFamily="49" charset="-122"/>
                          <a:ea typeface="黑体" panose="02010609060101010101" pitchFamily="49" charset="-122"/>
                        </a:rPr>
                        <a:t>卡方</a:t>
                      </a:r>
                      <a:endParaRPr lang="zh-CN" sz="120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8100" marR="38100" algn="ctr">
                        <a:lnSpc>
                          <a:spcPts val="2000"/>
                        </a:lnSpc>
                        <a:spcAft>
                          <a:spcPts val="0"/>
                        </a:spcAft>
                      </a:pPr>
                      <a:r>
                        <a:rPr lang="en-US" sz="1400" kern="0" dirty="0">
                          <a:effectLst/>
                          <a:latin typeface="黑体" panose="02010609060101010101" pitchFamily="49" charset="-122"/>
                          <a:ea typeface="黑体" panose="02010609060101010101" pitchFamily="49" charset="-122"/>
                        </a:rPr>
                        <a:t>2621.332</a:t>
                      </a:r>
                      <a:r>
                        <a:rPr lang="en-US" sz="1400" kern="0" baseline="30000" dirty="0">
                          <a:effectLst/>
                          <a:latin typeface="黑体" panose="02010609060101010101" pitchFamily="49" charset="-122"/>
                          <a:ea typeface="黑体" panose="02010609060101010101" pitchFamily="49" charset="-122"/>
                        </a:rPr>
                        <a:t>a</a:t>
                      </a:r>
                      <a:endParaRPr lang="zh-CN" sz="120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8100" marR="38100" algn="ctr">
                        <a:lnSpc>
                          <a:spcPts val="2000"/>
                        </a:lnSpc>
                        <a:spcAft>
                          <a:spcPts val="0"/>
                        </a:spcAft>
                      </a:pPr>
                      <a:r>
                        <a:rPr lang="en-US" sz="1400" kern="0" dirty="0">
                          <a:effectLst/>
                          <a:latin typeface="黑体" panose="02010609060101010101" pitchFamily="49" charset="-122"/>
                          <a:ea typeface="黑体" panose="02010609060101010101" pitchFamily="49" charset="-122"/>
                        </a:rPr>
                        <a:t>6</a:t>
                      </a:r>
                      <a:endParaRPr lang="zh-CN" sz="120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8100" marR="38100" algn="ctr">
                        <a:lnSpc>
                          <a:spcPts val="2000"/>
                        </a:lnSpc>
                        <a:spcAft>
                          <a:spcPts val="0"/>
                        </a:spcAft>
                      </a:pPr>
                      <a:r>
                        <a:rPr lang="en-US" sz="1400" kern="0" dirty="0">
                          <a:effectLst/>
                          <a:latin typeface="黑体" panose="02010609060101010101" pitchFamily="49" charset="-122"/>
                          <a:ea typeface="黑体" panose="02010609060101010101" pitchFamily="49" charset="-122"/>
                        </a:rPr>
                        <a:t>.000</a:t>
                      </a:r>
                      <a:endParaRPr lang="zh-CN" sz="120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18584">
                <a:tc>
                  <a:txBody>
                    <a:bodyPr/>
                    <a:lstStyle/>
                    <a:p>
                      <a:pPr marL="38100" marR="38100" algn="ctr">
                        <a:lnSpc>
                          <a:spcPts val="2000"/>
                        </a:lnSpc>
                        <a:spcAft>
                          <a:spcPts val="0"/>
                        </a:spcAft>
                      </a:pPr>
                      <a:r>
                        <a:rPr lang="zh-CN" sz="1400" kern="0" dirty="0">
                          <a:effectLst/>
                          <a:latin typeface="黑体" panose="02010609060101010101" pitchFamily="49" charset="-122"/>
                          <a:ea typeface="黑体" panose="02010609060101010101" pitchFamily="49" charset="-122"/>
                        </a:rPr>
                        <a:t>似然比</a:t>
                      </a:r>
                      <a:endParaRPr lang="zh-CN" sz="120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8100" marR="38100" algn="ctr">
                        <a:lnSpc>
                          <a:spcPts val="2000"/>
                        </a:lnSpc>
                        <a:spcAft>
                          <a:spcPts val="0"/>
                        </a:spcAft>
                      </a:pPr>
                      <a:r>
                        <a:rPr lang="en-US" sz="1400" kern="0" dirty="0">
                          <a:effectLst/>
                          <a:latin typeface="黑体" panose="02010609060101010101" pitchFamily="49" charset="-122"/>
                          <a:ea typeface="黑体" panose="02010609060101010101" pitchFamily="49" charset="-122"/>
                        </a:rPr>
                        <a:t>2642.852</a:t>
                      </a:r>
                      <a:endParaRPr lang="zh-CN" sz="120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8100" marR="38100" algn="ctr">
                        <a:lnSpc>
                          <a:spcPts val="2000"/>
                        </a:lnSpc>
                        <a:spcAft>
                          <a:spcPts val="0"/>
                        </a:spcAft>
                      </a:pPr>
                      <a:r>
                        <a:rPr lang="en-US" sz="1400" kern="0" dirty="0">
                          <a:effectLst/>
                          <a:latin typeface="黑体" panose="02010609060101010101" pitchFamily="49" charset="-122"/>
                          <a:ea typeface="黑体" panose="02010609060101010101" pitchFamily="49" charset="-122"/>
                        </a:rPr>
                        <a:t>6</a:t>
                      </a:r>
                      <a:endParaRPr lang="zh-CN" sz="120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8100" marR="38100" algn="ctr">
                        <a:lnSpc>
                          <a:spcPts val="2000"/>
                        </a:lnSpc>
                        <a:spcAft>
                          <a:spcPts val="0"/>
                        </a:spcAft>
                      </a:pPr>
                      <a:r>
                        <a:rPr lang="en-US" sz="1400" kern="0" dirty="0">
                          <a:effectLst/>
                          <a:latin typeface="黑体" panose="02010609060101010101" pitchFamily="49" charset="-122"/>
                          <a:ea typeface="黑体" panose="02010609060101010101" pitchFamily="49" charset="-122"/>
                        </a:rPr>
                        <a:t>.000</a:t>
                      </a:r>
                      <a:endParaRPr lang="zh-CN" sz="120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18584">
                <a:tc>
                  <a:txBody>
                    <a:bodyPr/>
                    <a:lstStyle/>
                    <a:p>
                      <a:pPr marL="38100" marR="38100" algn="ctr">
                        <a:lnSpc>
                          <a:spcPts val="2000"/>
                        </a:lnSpc>
                        <a:spcAft>
                          <a:spcPts val="0"/>
                        </a:spcAft>
                      </a:pPr>
                      <a:r>
                        <a:rPr lang="zh-CN" sz="1400" kern="0">
                          <a:effectLst/>
                          <a:latin typeface="黑体" panose="02010609060101010101" pitchFamily="49" charset="-122"/>
                          <a:ea typeface="黑体" panose="02010609060101010101" pitchFamily="49" charset="-122"/>
                        </a:rPr>
                        <a:t>有效案例中的</a:t>
                      </a:r>
                      <a:r>
                        <a:rPr lang="en-US" sz="1400" kern="0">
                          <a:effectLst/>
                          <a:latin typeface="黑体" panose="02010609060101010101" pitchFamily="49" charset="-122"/>
                          <a:ea typeface="黑体" panose="02010609060101010101" pitchFamily="49" charset="-122"/>
                        </a:rPr>
                        <a:t> N</a:t>
                      </a:r>
                      <a:endParaRPr lang="zh-CN" sz="1200" kern="10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8100" marR="38100" algn="ctr">
                        <a:lnSpc>
                          <a:spcPts val="2000"/>
                        </a:lnSpc>
                        <a:spcAft>
                          <a:spcPts val="0"/>
                        </a:spcAft>
                      </a:pPr>
                      <a:r>
                        <a:rPr lang="en-US" sz="1400" kern="0" dirty="0">
                          <a:effectLst/>
                          <a:latin typeface="黑体" panose="02010609060101010101" pitchFamily="49" charset="-122"/>
                          <a:ea typeface="黑体" panose="02010609060101010101" pitchFamily="49" charset="-122"/>
                        </a:rPr>
                        <a:t>165476</a:t>
                      </a:r>
                      <a:endParaRPr lang="zh-CN" sz="120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ts val="2000"/>
                        </a:lnSpc>
                        <a:spcAft>
                          <a:spcPts val="0"/>
                        </a:spcAft>
                      </a:pPr>
                      <a:r>
                        <a:rPr lang="en-US" sz="1400" kern="0">
                          <a:effectLst/>
                          <a:latin typeface="黑体" panose="02010609060101010101" pitchFamily="49" charset="-122"/>
                          <a:ea typeface="黑体" panose="02010609060101010101" pitchFamily="49" charset="-122"/>
                        </a:rPr>
                        <a:t> </a:t>
                      </a:r>
                      <a:endParaRPr lang="zh-CN" sz="1200" kern="10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ts val="2000"/>
                        </a:lnSpc>
                        <a:spcAft>
                          <a:spcPts val="0"/>
                        </a:spcAft>
                      </a:pPr>
                      <a:r>
                        <a:rPr lang="en-US" sz="1400" kern="0" dirty="0">
                          <a:effectLst/>
                          <a:latin typeface="黑体" panose="02010609060101010101" pitchFamily="49" charset="-122"/>
                          <a:ea typeface="黑体" panose="02010609060101010101" pitchFamily="49" charset="-122"/>
                        </a:rPr>
                        <a:t> </a:t>
                      </a:r>
                      <a:endParaRPr lang="zh-CN" sz="120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7" name="Rectangle 6"/>
          <p:cNvSpPr/>
          <p:nvPr/>
        </p:nvSpPr>
        <p:spPr>
          <a:xfrm>
            <a:off x="1740258" y="1291167"/>
            <a:ext cx="5162818" cy="338554"/>
          </a:xfrm>
          <a:prstGeom prst="rect">
            <a:avLst/>
          </a:prstGeom>
        </p:spPr>
        <p:txBody>
          <a:bodyPr wrap="square">
            <a:spAutoFit/>
          </a:bodyPr>
          <a:lstStyle/>
          <a:p>
            <a:pPr algn="ctr"/>
            <a:r>
              <a:rPr lang="zh-CN" altLang="zh-CN" sz="1600" dirty="0">
                <a:latin typeface="黑体" panose="02010609060101010101" pitchFamily="49" charset="-122"/>
                <a:ea typeface="黑体" panose="02010609060101010101" pitchFamily="49" charset="-122"/>
                <a:cs typeface="Times New Roman" panose="02020603050405020304" pitchFamily="18" charset="0"/>
              </a:rPr>
              <a:t>学历</a:t>
            </a:r>
            <a:r>
              <a:rPr lang="en-US" altLang="zh-CN" sz="1600" dirty="0">
                <a:latin typeface="黑体" panose="02010609060101010101" pitchFamily="49" charset="-122"/>
                <a:ea typeface="黑体" panose="02010609060101010101" pitchFamily="49" charset="-122"/>
              </a:rPr>
              <a:t>* </a:t>
            </a:r>
            <a:r>
              <a:rPr lang="zh-CN" altLang="zh-CN" sz="1600" dirty="0">
                <a:latin typeface="黑体" panose="02010609060101010101" pitchFamily="49" charset="-122"/>
                <a:ea typeface="黑体" panose="02010609060101010101" pitchFamily="49" charset="-122"/>
                <a:cs typeface="Times New Roman" panose="02020603050405020304" pitchFamily="18" charset="0"/>
              </a:rPr>
              <a:t>行业（电子商务行业</a:t>
            </a:r>
            <a:r>
              <a:rPr lang="en-US" altLang="zh-CN" sz="1600" dirty="0">
                <a:latin typeface="黑体" panose="02010609060101010101" pitchFamily="49" charset="-122"/>
                <a:ea typeface="黑体" panose="02010609060101010101" pitchFamily="49" charset="-122"/>
              </a:rPr>
              <a:t>-IT</a:t>
            </a:r>
            <a:r>
              <a:rPr lang="zh-CN" altLang="zh-CN" sz="1600" dirty="0">
                <a:latin typeface="黑体" panose="02010609060101010101" pitchFamily="49" charset="-122"/>
                <a:ea typeface="黑体" panose="02010609060101010101" pitchFamily="49" charset="-122"/>
                <a:cs typeface="Times New Roman" panose="02020603050405020304" pitchFamily="18" charset="0"/>
              </a:rPr>
              <a:t>行业）</a:t>
            </a:r>
            <a:r>
              <a:rPr lang="zh-CN" altLang="zh-CN" sz="1600" kern="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卡方检验</a:t>
            </a:r>
            <a:endParaRPr lang="zh-CN" altLang="en-US" sz="1600" dirty="0">
              <a:latin typeface="黑体" panose="02010609060101010101" pitchFamily="49" charset="-122"/>
              <a:ea typeface="黑体" panose="02010609060101010101" pitchFamily="49" charset="-122"/>
            </a:endParaRPr>
          </a:p>
        </p:txBody>
      </p:sp>
      <p:sp>
        <p:nvSpPr>
          <p:cNvPr id="8" name="Rectangle 7"/>
          <p:cNvSpPr/>
          <p:nvPr/>
        </p:nvSpPr>
        <p:spPr>
          <a:xfrm>
            <a:off x="1353893" y="3460806"/>
            <a:ext cx="5768125" cy="276999"/>
          </a:xfrm>
          <a:prstGeom prst="rect">
            <a:avLst/>
          </a:prstGeom>
        </p:spPr>
        <p:txBody>
          <a:bodyPr wrap="square">
            <a:spAutoFit/>
          </a:bodyPr>
          <a:lstStyle/>
          <a:p>
            <a:r>
              <a:rPr lang="en-US" altLang="zh-CN" sz="1200" kern="0" dirty="0">
                <a:solidFill>
                  <a:srgbClr val="000000"/>
                </a:solidFill>
                <a:latin typeface="黑体" panose="02010609060101010101" pitchFamily="49" charset="-122"/>
                <a:ea typeface="黑体" panose="02010609060101010101" pitchFamily="49" charset="-122"/>
              </a:rPr>
              <a:t>a. 0 </a:t>
            </a:r>
            <a:r>
              <a:rPr lang="zh-CN" altLang="zh-CN" sz="1200" kern="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单元格</a:t>
            </a:r>
            <a:r>
              <a:rPr lang="en-US" altLang="zh-CN" sz="1200" kern="0" dirty="0">
                <a:solidFill>
                  <a:srgbClr val="000000"/>
                </a:solidFill>
                <a:latin typeface="黑体" panose="02010609060101010101" pitchFamily="49" charset="-122"/>
                <a:ea typeface="黑体" panose="02010609060101010101" pitchFamily="49" charset="-122"/>
              </a:rPr>
              <a:t>(.0%) </a:t>
            </a:r>
            <a:r>
              <a:rPr lang="zh-CN" altLang="zh-CN" sz="1200" kern="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的期望计数少于</a:t>
            </a:r>
            <a:r>
              <a:rPr lang="en-US" altLang="zh-CN" sz="1200" kern="0" dirty="0">
                <a:solidFill>
                  <a:srgbClr val="000000"/>
                </a:solidFill>
                <a:latin typeface="黑体" panose="02010609060101010101" pitchFamily="49" charset="-122"/>
                <a:ea typeface="黑体" panose="02010609060101010101" pitchFamily="49" charset="-122"/>
              </a:rPr>
              <a:t> 5</a:t>
            </a:r>
            <a:r>
              <a:rPr lang="zh-CN" altLang="zh-CN" sz="1200" kern="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。最小期望计数为</a:t>
            </a:r>
            <a:r>
              <a:rPr lang="en-US" altLang="zh-CN" sz="1200" kern="0" dirty="0">
                <a:solidFill>
                  <a:srgbClr val="000000"/>
                </a:solidFill>
                <a:latin typeface="黑体" panose="02010609060101010101" pitchFamily="49" charset="-122"/>
                <a:ea typeface="黑体" panose="02010609060101010101" pitchFamily="49" charset="-122"/>
              </a:rPr>
              <a:t> 32.85</a:t>
            </a:r>
            <a:r>
              <a:rPr lang="zh-CN" altLang="zh-CN" sz="1200" kern="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a:t>
            </a:r>
            <a:endParaRPr lang="zh-CN" altLang="en-US" sz="1200" dirty="0">
              <a:latin typeface="黑体" panose="02010609060101010101" pitchFamily="49" charset="-122"/>
              <a:ea typeface="黑体" panose="02010609060101010101" pitchFamily="49" charset="-122"/>
            </a:endParaRPr>
          </a:p>
        </p:txBody>
      </p:sp>
      <p:sp>
        <p:nvSpPr>
          <p:cNvPr id="21" name="矩形 31"/>
          <p:cNvSpPr/>
          <p:nvPr/>
        </p:nvSpPr>
        <p:spPr>
          <a:xfrm>
            <a:off x="3744550" y="4233411"/>
            <a:ext cx="4150199" cy="307777"/>
          </a:xfrm>
          <a:prstGeom prst="rect">
            <a:avLst/>
          </a:prstGeom>
          <a:solidFill>
            <a:srgbClr val="0070C0"/>
          </a:solidFill>
        </p:spPr>
        <p:txBody>
          <a:bodyPr wrap="square">
            <a:spAutoFit/>
          </a:bodyPr>
          <a:lstStyle/>
          <a:p>
            <a:r>
              <a:rPr lang="zh-CN" altLang="en-US" sz="1400" dirty="0" smtClean="0">
                <a:solidFill>
                  <a:prstClr val="white"/>
                </a:solidFill>
                <a:latin typeface="Franklin Gothic Medium"/>
                <a:ea typeface="微软雅黑" panose="020B0503020204020204" pitchFamily="34" charset="-122"/>
              </a:rPr>
              <a:t>电子商务行业和</a:t>
            </a:r>
            <a:r>
              <a:rPr lang="en-US" altLang="zh-CN" sz="1400" dirty="0" smtClean="0">
                <a:solidFill>
                  <a:prstClr val="white"/>
                </a:solidFill>
                <a:latin typeface="Franklin Gothic Medium"/>
                <a:ea typeface="微软雅黑" panose="020B0503020204020204" pitchFamily="34" charset="-122"/>
              </a:rPr>
              <a:t>IT</a:t>
            </a:r>
            <a:r>
              <a:rPr lang="zh-CN" altLang="en-US" sz="1400" dirty="0" smtClean="0">
                <a:solidFill>
                  <a:prstClr val="white"/>
                </a:solidFill>
                <a:latin typeface="Franklin Gothic Medium"/>
                <a:ea typeface="微软雅黑" panose="020B0503020204020204" pitchFamily="34" charset="-122"/>
              </a:rPr>
              <a:t>行业人才学历有显著差异</a:t>
            </a:r>
            <a:endParaRPr lang="zh-CN" altLang="en-US" sz="1400" dirty="0">
              <a:solidFill>
                <a:prstClr val="white"/>
              </a:solidFill>
              <a:latin typeface="Franklin Gothic Medium"/>
              <a:ea typeface="微软雅黑" panose="020B0503020204020204" pitchFamily="34" charset="-122"/>
            </a:endParaRPr>
          </a:p>
        </p:txBody>
      </p:sp>
      <p:sp>
        <p:nvSpPr>
          <p:cNvPr id="22" name="矩形 11"/>
          <p:cNvSpPr/>
          <p:nvPr/>
        </p:nvSpPr>
        <p:spPr>
          <a:xfrm>
            <a:off x="996821" y="4233411"/>
            <a:ext cx="2717411" cy="307777"/>
          </a:xfrm>
          <a:prstGeom prst="rect">
            <a:avLst/>
          </a:prstGeom>
        </p:spPr>
        <p:txBody>
          <a:bodyPr wrap="none">
            <a:spAutoFit/>
          </a:bodyPr>
          <a:lstStyle/>
          <a:p>
            <a:r>
              <a:rPr lang="en-US" altLang="zh-CN" sz="1400" i="1" dirty="0" smtClean="0">
                <a:solidFill>
                  <a:prstClr val="black"/>
                </a:solidFill>
                <a:latin typeface="Franklin Gothic Medium"/>
                <a:ea typeface="微软雅黑" panose="020B0503020204020204" pitchFamily="34" charset="-122"/>
              </a:rPr>
              <a:t>p</a:t>
            </a:r>
            <a:r>
              <a:rPr lang="zh-CN" altLang="en-US" sz="1400" dirty="0" smtClean="0">
                <a:solidFill>
                  <a:prstClr val="black"/>
                </a:solidFill>
                <a:latin typeface="Franklin Gothic Medium"/>
                <a:ea typeface="微软雅黑" panose="020B0503020204020204" pitchFamily="34" charset="-122"/>
              </a:rPr>
              <a:t>值（渐进</a:t>
            </a:r>
            <a:r>
              <a:rPr lang="en-US" altLang="zh-CN" sz="1400" dirty="0" smtClean="0">
                <a:solidFill>
                  <a:prstClr val="black"/>
                </a:solidFill>
                <a:latin typeface="Franklin Gothic Medium"/>
                <a:ea typeface="微软雅黑" panose="020B0503020204020204" pitchFamily="34" charset="-122"/>
              </a:rPr>
              <a:t>Sig.</a:t>
            </a:r>
            <a:r>
              <a:rPr lang="zh-CN" altLang="en-US" sz="1400" dirty="0" smtClean="0">
                <a:solidFill>
                  <a:prstClr val="black"/>
                </a:solidFill>
                <a:latin typeface="Franklin Gothic Medium"/>
                <a:ea typeface="微软雅黑" panose="020B0503020204020204" pitchFamily="34" charset="-122"/>
              </a:rPr>
              <a:t>）为</a:t>
            </a:r>
            <a:r>
              <a:rPr lang="en-US" altLang="zh-CN" sz="1400" dirty="0" smtClean="0">
                <a:solidFill>
                  <a:prstClr val="black"/>
                </a:solidFill>
                <a:latin typeface="Franklin Gothic Medium"/>
                <a:ea typeface="微软雅黑" panose="020B0503020204020204" pitchFamily="34" charset="-122"/>
              </a:rPr>
              <a:t>0.000 &lt; 0.05,</a:t>
            </a:r>
            <a:endParaRPr lang="zh-CN" altLang="en-US" sz="1400" dirty="0">
              <a:solidFill>
                <a:prstClr val="black"/>
              </a:solidFill>
              <a:latin typeface="Franklin Gothic Medium"/>
              <a:ea typeface="微软雅黑" panose="020B0503020204020204" pitchFamily="34" charset="-122"/>
            </a:endParaRPr>
          </a:p>
        </p:txBody>
      </p:sp>
    </p:spTree>
    <p:extLst>
      <p:ext uri="{BB962C8B-B14F-4D97-AF65-F5344CB8AC3E}">
        <p14:creationId xmlns="" xmlns:p14="http://schemas.microsoft.com/office/powerpoint/2010/main" val="1444254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3"/>
          <p:cNvSpPr/>
          <p:nvPr/>
        </p:nvSpPr>
        <p:spPr>
          <a:xfrm>
            <a:off x="540751" y="0"/>
            <a:ext cx="154574" cy="788194"/>
          </a:xfrm>
          <a:prstGeom prst="rect">
            <a:avLst/>
          </a:prstGeom>
          <a:solidFill>
            <a:srgbClr val="54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770437" y="395451"/>
            <a:ext cx="4608511" cy="461665"/>
          </a:xfrm>
          <a:prstGeom prst="rect">
            <a:avLst/>
          </a:prstGeom>
          <a:noFill/>
        </p:spPr>
        <p:txBody>
          <a:bodyPr wrap="square" rtlCol="0">
            <a:spAutoFit/>
          </a:bodyPr>
          <a:lstStyle/>
          <a:p>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模型建立</a:t>
            </a:r>
            <a:r>
              <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数据分析</a:t>
            </a:r>
          </a:p>
        </p:txBody>
      </p:sp>
      <p:pic>
        <p:nvPicPr>
          <p:cNvPr id="6" name="图片 6"/>
          <p:cNvPicPr>
            <a:picLocks noChangeAspect="1"/>
          </p:cNvPicPr>
          <p:nvPr/>
        </p:nvPicPr>
        <p:blipFill>
          <a:blip r:embed="rId2" cstate="print">
            <a:extLst>
              <a:ext uri="{BEBA8EAE-BF5A-486C-A8C5-ECC9F3942E4B}">
                <a14:imgProps xmlns="" xmlns:a14="http://schemas.microsoft.com/office/drawing/2010/main">
                  <a14:imgLayer r:embed="rId3">
                    <a14:imgEffect>
                      <a14:saturation sat="0"/>
                    </a14:imgEffect>
                  </a14:imgLayer>
                </a14:imgProps>
              </a:ext>
              <a:ext uri="{28A0092B-C50C-407E-A947-70E740481C1C}">
                <a14:useLocalDpi xmlns="" xmlns:a14="http://schemas.microsoft.com/office/drawing/2010/main" val="0"/>
              </a:ext>
            </a:extLst>
          </a:blip>
          <a:stretch>
            <a:fillRect/>
          </a:stretch>
        </p:blipFill>
        <p:spPr>
          <a:xfrm>
            <a:off x="7782518" y="5975797"/>
            <a:ext cx="1358664" cy="907070"/>
          </a:xfrm>
          <a:prstGeom prst="rect">
            <a:avLst/>
          </a:prstGeom>
        </p:spPr>
      </p:pic>
      <p:sp>
        <p:nvSpPr>
          <p:cNvPr id="7" name="Rectangle 6"/>
          <p:cNvSpPr/>
          <p:nvPr/>
        </p:nvSpPr>
        <p:spPr>
          <a:xfrm>
            <a:off x="643784" y="1658752"/>
            <a:ext cx="3812309" cy="307777"/>
          </a:xfrm>
          <a:prstGeom prst="rect">
            <a:avLst/>
          </a:prstGeom>
        </p:spPr>
        <p:txBody>
          <a:bodyPr wrap="square">
            <a:spAutoFit/>
          </a:bodyPr>
          <a:lstStyle/>
          <a:p>
            <a:pPr algn="ctr"/>
            <a:r>
              <a:rPr lang="zh-CN" altLang="en-US" sz="1400" dirty="0">
                <a:latin typeface="黑体" panose="02010609060101010101" pitchFamily="49" charset="-122"/>
                <a:ea typeface="黑体" panose="02010609060101010101" pitchFamily="49" charset="-122"/>
                <a:cs typeface="Times New Roman" panose="02020603050405020304" pitchFamily="18" charset="0"/>
              </a:rPr>
              <a:t>学历* 行业（电子商务行业</a:t>
            </a:r>
            <a:r>
              <a:rPr lang="en-US" altLang="zh-CN" sz="1400" dirty="0">
                <a:latin typeface="黑体" panose="02010609060101010101" pitchFamily="49" charset="-122"/>
                <a:ea typeface="黑体" panose="02010609060101010101" pitchFamily="49" charset="-122"/>
                <a:cs typeface="Times New Roman" panose="02020603050405020304" pitchFamily="18" charset="0"/>
              </a:rPr>
              <a:t>-IT</a:t>
            </a:r>
            <a:r>
              <a:rPr lang="zh-CN" altLang="en-US" sz="1400" dirty="0">
                <a:latin typeface="黑体" panose="02010609060101010101" pitchFamily="49" charset="-122"/>
                <a:ea typeface="黑体" panose="02010609060101010101" pitchFamily="49" charset="-122"/>
                <a:cs typeface="Times New Roman" panose="02020603050405020304" pitchFamily="18" charset="0"/>
              </a:rPr>
              <a:t>行业）</a:t>
            </a:r>
            <a:endParaRPr lang="zh-CN" altLang="en-US" sz="1400" dirty="0">
              <a:latin typeface="黑体" panose="02010609060101010101" pitchFamily="49" charset="-122"/>
              <a:ea typeface="黑体" panose="02010609060101010101" pitchFamily="49" charset="-122"/>
            </a:endParaRPr>
          </a:p>
        </p:txBody>
      </p:sp>
      <p:graphicFrame>
        <p:nvGraphicFramePr>
          <p:cNvPr id="10" name="Table 9"/>
          <p:cNvGraphicFramePr>
            <a:graphicFrameLocks noGrp="1"/>
          </p:cNvGraphicFramePr>
          <p:nvPr>
            <p:extLst>
              <p:ext uri="{D42A27DB-BD31-4B8C-83A1-F6EECF244321}">
                <p14:modId xmlns="" xmlns:p14="http://schemas.microsoft.com/office/powerpoint/2010/main" val="3162957749"/>
              </p:ext>
            </p:extLst>
          </p:nvPr>
        </p:nvGraphicFramePr>
        <p:xfrm>
          <a:off x="630903" y="3916605"/>
          <a:ext cx="3825188" cy="1016000"/>
        </p:xfrm>
        <a:graphic>
          <a:graphicData uri="http://schemas.openxmlformats.org/drawingml/2006/table">
            <a:tbl>
              <a:tblPr>
                <a:tableStyleId>{5C22544A-7EE6-4342-B048-85BDC9FD1C3A}</a:tableStyleId>
              </a:tblPr>
              <a:tblGrid>
                <a:gridCol w="1277070"/>
                <a:gridCol w="975189"/>
                <a:gridCol w="825473"/>
                <a:gridCol w="747456"/>
              </a:tblGrid>
              <a:tr h="252303">
                <a:tc>
                  <a:txBody>
                    <a:bodyPr/>
                    <a:lstStyle/>
                    <a:p>
                      <a:pPr algn="ctr">
                        <a:lnSpc>
                          <a:spcPts val="2000"/>
                        </a:lnSpc>
                        <a:spcAft>
                          <a:spcPts val="0"/>
                        </a:spcAft>
                      </a:pPr>
                      <a:r>
                        <a:rPr lang="en-US" sz="800" kern="0" dirty="0">
                          <a:effectLst/>
                          <a:latin typeface="黑体" panose="02010609060101010101" pitchFamily="49" charset="-122"/>
                          <a:ea typeface="黑体" panose="02010609060101010101" pitchFamily="49" charset="-122"/>
                        </a:rPr>
                        <a:t> </a:t>
                      </a:r>
                      <a:endParaRPr lang="zh-CN" sz="70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8100" marR="38100" algn="ctr">
                        <a:lnSpc>
                          <a:spcPts val="2000"/>
                        </a:lnSpc>
                        <a:spcAft>
                          <a:spcPts val="0"/>
                        </a:spcAft>
                      </a:pPr>
                      <a:r>
                        <a:rPr lang="zh-CN" sz="1100" kern="0" dirty="0">
                          <a:effectLst/>
                          <a:latin typeface="黑体" panose="02010609060101010101" pitchFamily="49" charset="-122"/>
                          <a:ea typeface="黑体" panose="02010609060101010101" pitchFamily="49" charset="-122"/>
                        </a:rPr>
                        <a:t>值</a:t>
                      </a:r>
                      <a:endParaRPr lang="zh-CN" sz="105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8100" marR="38100" algn="ctr">
                        <a:lnSpc>
                          <a:spcPts val="2000"/>
                        </a:lnSpc>
                        <a:spcAft>
                          <a:spcPts val="0"/>
                        </a:spcAft>
                      </a:pPr>
                      <a:r>
                        <a:rPr lang="en-US" sz="1100" kern="0" dirty="0" err="1">
                          <a:effectLst/>
                          <a:latin typeface="黑体" panose="02010609060101010101" pitchFamily="49" charset="-122"/>
                          <a:ea typeface="黑体" panose="02010609060101010101" pitchFamily="49" charset="-122"/>
                        </a:rPr>
                        <a:t>df</a:t>
                      </a:r>
                      <a:endParaRPr lang="zh-CN" sz="105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8100" marR="38100" algn="ctr">
                        <a:lnSpc>
                          <a:spcPts val="2000"/>
                        </a:lnSpc>
                        <a:spcAft>
                          <a:spcPts val="0"/>
                        </a:spcAft>
                      </a:pPr>
                      <a:r>
                        <a:rPr lang="zh-CN" sz="1100" kern="0" dirty="0">
                          <a:effectLst/>
                          <a:latin typeface="黑体" panose="02010609060101010101" pitchFamily="49" charset="-122"/>
                          <a:ea typeface="黑体" panose="02010609060101010101" pitchFamily="49" charset="-122"/>
                        </a:rPr>
                        <a:t>渐进</a:t>
                      </a:r>
                      <a:r>
                        <a:rPr lang="en-US" sz="1100" kern="0" dirty="0">
                          <a:effectLst/>
                          <a:latin typeface="黑体" panose="02010609060101010101" pitchFamily="49" charset="-122"/>
                          <a:ea typeface="黑体" panose="02010609060101010101" pitchFamily="49" charset="-122"/>
                        </a:rPr>
                        <a:t> Sig</a:t>
                      </a:r>
                      <a:r>
                        <a:rPr lang="en-US" sz="1100" kern="0" dirty="0" smtClean="0">
                          <a:effectLst/>
                          <a:latin typeface="黑体" panose="02010609060101010101" pitchFamily="49" charset="-122"/>
                          <a:ea typeface="黑体" panose="02010609060101010101" pitchFamily="49" charset="-122"/>
                        </a:rPr>
                        <a:t>.</a:t>
                      </a:r>
                      <a:endParaRPr lang="zh-CN" sz="105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52303">
                <a:tc>
                  <a:txBody>
                    <a:bodyPr/>
                    <a:lstStyle/>
                    <a:p>
                      <a:pPr marL="38100" marR="38100" algn="ctr">
                        <a:lnSpc>
                          <a:spcPts val="2000"/>
                        </a:lnSpc>
                        <a:spcAft>
                          <a:spcPts val="0"/>
                        </a:spcAft>
                      </a:pPr>
                      <a:r>
                        <a:rPr lang="en-US" sz="1100" kern="0" dirty="0">
                          <a:effectLst/>
                          <a:latin typeface="黑体" panose="02010609060101010101" pitchFamily="49" charset="-122"/>
                          <a:ea typeface="黑体" panose="02010609060101010101" pitchFamily="49" charset="-122"/>
                        </a:rPr>
                        <a:t>Pearson </a:t>
                      </a:r>
                      <a:r>
                        <a:rPr lang="zh-CN" sz="1100" kern="0" dirty="0">
                          <a:effectLst/>
                          <a:latin typeface="黑体" panose="02010609060101010101" pitchFamily="49" charset="-122"/>
                          <a:ea typeface="黑体" panose="02010609060101010101" pitchFamily="49" charset="-122"/>
                        </a:rPr>
                        <a:t>卡方</a:t>
                      </a:r>
                      <a:endParaRPr lang="zh-CN" sz="110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38100" marR="38100" algn="ctr">
                        <a:lnSpc>
                          <a:spcPts val="2000"/>
                        </a:lnSpc>
                        <a:spcAft>
                          <a:spcPts val="0"/>
                        </a:spcAft>
                      </a:pPr>
                      <a:r>
                        <a:rPr lang="en-US" sz="1100" kern="0" dirty="0">
                          <a:effectLst/>
                          <a:latin typeface="黑体" panose="02010609060101010101" pitchFamily="49" charset="-122"/>
                          <a:ea typeface="黑体" panose="02010609060101010101" pitchFamily="49" charset="-122"/>
                        </a:rPr>
                        <a:t>1164.202</a:t>
                      </a:r>
                      <a:r>
                        <a:rPr lang="en-US" sz="1100" kern="0" baseline="30000" dirty="0">
                          <a:effectLst/>
                          <a:latin typeface="黑体" panose="02010609060101010101" pitchFamily="49" charset="-122"/>
                          <a:ea typeface="黑体" panose="02010609060101010101" pitchFamily="49" charset="-122"/>
                        </a:rPr>
                        <a:t>a</a:t>
                      </a:r>
                      <a:endParaRPr lang="zh-CN" sz="105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38100" marR="38100" algn="ctr">
                        <a:lnSpc>
                          <a:spcPts val="2000"/>
                        </a:lnSpc>
                        <a:spcAft>
                          <a:spcPts val="0"/>
                        </a:spcAft>
                      </a:pPr>
                      <a:r>
                        <a:rPr lang="en-US" sz="1100" kern="0">
                          <a:effectLst/>
                          <a:latin typeface="黑体" panose="02010609060101010101" pitchFamily="49" charset="-122"/>
                          <a:ea typeface="黑体" panose="02010609060101010101" pitchFamily="49" charset="-122"/>
                        </a:rPr>
                        <a:t>6</a:t>
                      </a:r>
                      <a:endParaRPr lang="zh-CN" sz="1050" kern="10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38100" marR="38100" algn="ctr">
                        <a:lnSpc>
                          <a:spcPts val="2000"/>
                        </a:lnSpc>
                        <a:spcAft>
                          <a:spcPts val="0"/>
                        </a:spcAft>
                      </a:pPr>
                      <a:r>
                        <a:rPr lang="en-US" sz="1800" kern="0" dirty="0">
                          <a:effectLst/>
                          <a:latin typeface="黑体" panose="02010609060101010101" pitchFamily="49" charset="-122"/>
                          <a:ea typeface="黑体" panose="02010609060101010101" pitchFamily="49" charset="-122"/>
                        </a:rPr>
                        <a:t>.000</a:t>
                      </a:r>
                      <a:endParaRPr lang="zh-CN" sz="160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r>
              <a:tr h="252303">
                <a:tc>
                  <a:txBody>
                    <a:bodyPr/>
                    <a:lstStyle/>
                    <a:p>
                      <a:pPr marL="38100" marR="38100" algn="ctr">
                        <a:lnSpc>
                          <a:spcPts val="2000"/>
                        </a:lnSpc>
                        <a:spcAft>
                          <a:spcPts val="0"/>
                        </a:spcAft>
                      </a:pPr>
                      <a:r>
                        <a:rPr lang="zh-CN" sz="1100" kern="0" dirty="0">
                          <a:effectLst/>
                          <a:latin typeface="黑体" panose="02010609060101010101" pitchFamily="49" charset="-122"/>
                          <a:ea typeface="黑体" panose="02010609060101010101" pitchFamily="49" charset="-122"/>
                        </a:rPr>
                        <a:t>似然比</a:t>
                      </a:r>
                      <a:endParaRPr lang="zh-CN" sz="110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38100" marR="38100" algn="ctr">
                        <a:lnSpc>
                          <a:spcPts val="2000"/>
                        </a:lnSpc>
                        <a:spcAft>
                          <a:spcPts val="0"/>
                        </a:spcAft>
                      </a:pPr>
                      <a:r>
                        <a:rPr lang="en-US" sz="1100" kern="0" dirty="0">
                          <a:effectLst/>
                          <a:latin typeface="黑体" panose="02010609060101010101" pitchFamily="49" charset="-122"/>
                          <a:ea typeface="黑体" panose="02010609060101010101" pitchFamily="49" charset="-122"/>
                        </a:rPr>
                        <a:t>1165.613</a:t>
                      </a:r>
                      <a:endParaRPr lang="zh-CN" sz="105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38100" marR="38100" algn="ctr">
                        <a:lnSpc>
                          <a:spcPts val="2000"/>
                        </a:lnSpc>
                        <a:spcAft>
                          <a:spcPts val="0"/>
                        </a:spcAft>
                      </a:pPr>
                      <a:r>
                        <a:rPr lang="en-US" sz="1100" kern="0" dirty="0">
                          <a:effectLst/>
                          <a:latin typeface="黑体" panose="02010609060101010101" pitchFamily="49" charset="-122"/>
                          <a:ea typeface="黑体" panose="02010609060101010101" pitchFamily="49" charset="-122"/>
                        </a:rPr>
                        <a:t>6</a:t>
                      </a:r>
                      <a:endParaRPr lang="zh-CN" sz="105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38100" marR="38100" algn="ctr">
                        <a:lnSpc>
                          <a:spcPts val="2000"/>
                        </a:lnSpc>
                        <a:spcAft>
                          <a:spcPts val="0"/>
                        </a:spcAft>
                      </a:pPr>
                      <a:r>
                        <a:rPr lang="en-US" sz="1800" kern="0" dirty="0">
                          <a:effectLst/>
                          <a:latin typeface="黑体" panose="02010609060101010101" pitchFamily="49" charset="-122"/>
                          <a:ea typeface="黑体" panose="02010609060101010101" pitchFamily="49" charset="-122"/>
                        </a:rPr>
                        <a:t>.000</a:t>
                      </a:r>
                      <a:endParaRPr lang="zh-CN" sz="160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252303">
                <a:tc>
                  <a:txBody>
                    <a:bodyPr/>
                    <a:lstStyle/>
                    <a:p>
                      <a:pPr marL="38100" marR="38100" algn="ctr">
                        <a:lnSpc>
                          <a:spcPts val="2000"/>
                        </a:lnSpc>
                        <a:spcAft>
                          <a:spcPts val="0"/>
                        </a:spcAft>
                      </a:pPr>
                      <a:r>
                        <a:rPr lang="zh-CN" sz="1100" kern="0" dirty="0">
                          <a:effectLst/>
                          <a:latin typeface="黑体" panose="02010609060101010101" pitchFamily="49" charset="-122"/>
                          <a:ea typeface="黑体" panose="02010609060101010101" pitchFamily="49" charset="-122"/>
                        </a:rPr>
                        <a:t>有效案例中的</a:t>
                      </a:r>
                      <a:r>
                        <a:rPr lang="en-US" sz="1100" kern="0" dirty="0">
                          <a:effectLst/>
                          <a:latin typeface="黑体" panose="02010609060101010101" pitchFamily="49" charset="-122"/>
                          <a:ea typeface="黑体" panose="02010609060101010101" pitchFamily="49" charset="-122"/>
                        </a:rPr>
                        <a:t> N</a:t>
                      </a:r>
                      <a:endParaRPr lang="zh-CN" sz="110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38100" marR="38100" algn="ctr">
                        <a:lnSpc>
                          <a:spcPts val="2000"/>
                        </a:lnSpc>
                        <a:spcAft>
                          <a:spcPts val="0"/>
                        </a:spcAft>
                      </a:pPr>
                      <a:r>
                        <a:rPr lang="en-US" sz="1100" kern="0" dirty="0">
                          <a:effectLst/>
                          <a:latin typeface="黑体" panose="02010609060101010101" pitchFamily="49" charset="-122"/>
                          <a:ea typeface="黑体" panose="02010609060101010101" pitchFamily="49" charset="-122"/>
                        </a:rPr>
                        <a:t>143297</a:t>
                      </a:r>
                      <a:endParaRPr lang="zh-CN" sz="105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ts val="2000"/>
                        </a:lnSpc>
                        <a:spcAft>
                          <a:spcPts val="0"/>
                        </a:spcAft>
                      </a:pPr>
                      <a:r>
                        <a:rPr lang="en-US" sz="1100" kern="0" dirty="0">
                          <a:effectLst/>
                          <a:latin typeface="黑体" panose="02010609060101010101" pitchFamily="49" charset="-122"/>
                          <a:ea typeface="黑体" panose="02010609060101010101" pitchFamily="49" charset="-122"/>
                        </a:rPr>
                        <a:t> </a:t>
                      </a:r>
                      <a:endParaRPr lang="zh-CN" sz="105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ts val="2000"/>
                        </a:lnSpc>
                        <a:spcAft>
                          <a:spcPts val="0"/>
                        </a:spcAft>
                      </a:pPr>
                      <a:r>
                        <a:rPr lang="en-US" sz="1100" kern="0" dirty="0">
                          <a:effectLst/>
                          <a:latin typeface="黑体" panose="02010609060101010101" pitchFamily="49" charset="-122"/>
                          <a:ea typeface="黑体" panose="02010609060101010101" pitchFamily="49" charset="-122"/>
                        </a:rPr>
                        <a:t> </a:t>
                      </a:r>
                      <a:endParaRPr lang="zh-CN" sz="105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bl>
          </a:graphicData>
        </a:graphic>
      </p:graphicFrame>
      <p:graphicFrame>
        <p:nvGraphicFramePr>
          <p:cNvPr id="11" name="Table 10"/>
          <p:cNvGraphicFramePr>
            <a:graphicFrameLocks noGrp="1"/>
          </p:cNvGraphicFramePr>
          <p:nvPr>
            <p:extLst>
              <p:ext uri="{D42A27DB-BD31-4B8C-83A1-F6EECF244321}">
                <p14:modId xmlns="" xmlns:p14="http://schemas.microsoft.com/office/powerpoint/2010/main" val="3871381788"/>
              </p:ext>
            </p:extLst>
          </p:nvPr>
        </p:nvGraphicFramePr>
        <p:xfrm>
          <a:off x="4713509" y="3908460"/>
          <a:ext cx="3812309" cy="1027192"/>
        </p:xfrm>
        <a:graphic>
          <a:graphicData uri="http://schemas.openxmlformats.org/drawingml/2006/table">
            <a:tbl>
              <a:tblPr>
                <a:tableStyleId>{5C22544A-7EE6-4342-B048-85BDC9FD1C3A}</a:tableStyleId>
              </a:tblPr>
              <a:tblGrid>
                <a:gridCol w="1140185"/>
                <a:gridCol w="871217"/>
                <a:gridCol w="737465"/>
                <a:gridCol w="1063442"/>
              </a:tblGrid>
              <a:tr h="256798">
                <a:tc>
                  <a:txBody>
                    <a:bodyPr/>
                    <a:lstStyle/>
                    <a:p>
                      <a:pPr algn="ctr">
                        <a:lnSpc>
                          <a:spcPts val="2000"/>
                        </a:lnSpc>
                        <a:spcAft>
                          <a:spcPts val="0"/>
                        </a:spcAft>
                      </a:pPr>
                      <a:r>
                        <a:rPr lang="en-US" sz="1100" kern="0" dirty="0">
                          <a:effectLst/>
                          <a:latin typeface="黑体" panose="02010609060101010101" pitchFamily="49" charset="-122"/>
                          <a:ea typeface="黑体" panose="02010609060101010101" pitchFamily="49" charset="-122"/>
                        </a:rPr>
                        <a:t> </a:t>
                      </a:r>
                      <a:endParaRPr lang="zh-CN" sz="105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8100" marR="38100" algn="ctr">
                        <a:lnSpc>
                          <a:spcPts val="2000"/>
                        </a:lnSpc>
                        <a:spcAft>
                          <a:spcPts val="0"/>
                        </a:spcAft>
                      </a:pPr>
                      <a:r>
                        <a:rPr lang="zh-CN" sz="1100" kern="0" dirty="0">
                          <a:effectLst/>
                          <a:latin typeface="黑体" panose="02010609060101010101" pitchFamily="49" charset="-122"/>
                          <a:ea typeface="黑体" panose="02010609060101010101" pitchFamily="49" charset="-122"/>
                        </a:rPr>
                        <a:t>值</a:t>
                      </a:r>
                      <a:endParaRPr lang="zh-CN" sz="105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8100" marR="38100" algn="ctr">
                        <a:lnSpc>
                          <a:spcPts val="2000"/>
                        </a:lnSpc>
                        <a:spcAft>
                          <a:spcPts val="0"/>
                        </a:spcAft>
                      </a:pPr>
                      <a:r>
                        <a:rPr lang="en-US" sz="1100" kern="0" dirty="0" err="1">
                          <a:effectLst/>
                          <a:latin typeface="黑体" panose="02010609060101010101" pitchFamily="49" charset="-122"/>
                          <a:ea typeface="黑体" panose="02010609060101010101" pitchFamily="49" charset="-122"/>
                        </a:rPr>
                        <a:t>df</a:t>
                      </a:r>
                      <a:endParaRPr lang="zh-CN" sz="105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8100" marR="38100" algn="ctr">
                        <a:lnSpc>
                          <a:spcPts val="2000"/>
                        </a:lnSpc>
                        <a:spcAft>
                          <a:spcPts val="0"/>
                        </a:spcAft>
                      </a:pPr>
                      <a:r>
                        <a:rPr lang="zh-CN" sz="1100" kern="0" dirty="0">
                          <a:effectLst/>
                          <a:latin typeface="黑体" panose="02010609060101010101" pitchFamily="49" charset="-122"/>
                          <a:ea typeface="黑体" panose="02010609060101010101" pitchFamily="49" charset="-122"/>
                        </a:rPr>
                        <a:t>渐进</a:t>
                      </a:r>
                      <a:r>
                        <a:rPr lang="en-US" sz="1100" kern="0" dirty="0">
                          <a:effectLst/>
                          <a:latin typeface="黑体" panose="02010609060101010101" pitchFamily="49" charset="-122"/>
                          <a:ea typeface="黑体" panose="02010609060101010101" pitchFamily="49" charset="-122"/>
                        </a:rPr>
                        <a:t> Sig</a:t>
                      </a:r>
                      <a:r>
                        <a:rPr lang="en-US" sz="1100" kern="0" dirty="0" smtClean="0">
                          <a:effectLst/>
                          <a:latin typeface="黑体" panose="02010609060101010101" pitchFamily="49" charset="-122"/>
                          <a:ea typeface="黑体" panose="02010609060101010101" pitchFamily="49" charset="-122"/>
                        </a:rPr>
                        <a:t>.</a:t>
                      </a:r>
                      <a:endParaRPr lang="zh-CN" sz="105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56798">
                <a:tc>
                  <a:txBody>
                    <a:bodyPr/>
                    <a:lstStyle/>
                    <a:p>
                      <a:pPr marL="38100" marR="38100" algn="ctr">
                        <a:lnSpc>
                          <a:spcPts val="2000"/>
                        </a:lnSpc>
                        <a:spcAft>
                          <a:spcPts val="0"/>
                        </a:spcAft>
                      </a:pPr>
                      <a:r>
                        <a:rPr lang="en-US" sz="1100" kern="0" dirty="0">
                          <a:effectLst/>
                          <a:latin typeface="黑体" panose="02010609060101010101" pitchFamily="49" charset="-122"/>
                          <a:ea typeface="黑体" panose="02010609060101010101" pitchFamily="49" charset="-122"/>
                        </a:rPr>
                        <a:t>Pearson </a:t>
                      </a:r>
                      <a:r>
                        <a:rPr lang="zh-CN" sz="1100" kern="0" dirty="0">
                          <a:effectLst/>
                          <a:latin typeface="黑体" panose="02010609060101010101" pitchFamily="49" charset="-122"/>
                          <a:ea typeface="黑体" panose="02010609060101010101" pitchFamily="49" charset="-122"/>
                        </a:rPr>
                        <a:t>卡方</a:t>
                      </a:r>
                      <a:endParaRPr lang="zh-CN" sz="105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38100" marR="38100" algn="ctr">
                        <a:lnSpc>
                          <a:spcPts val="2000"/>
                        </a:lnSpc>
                        <a:spcAft>
                          <a:spcPts val="0"/>
                        </a:spcAft>
                      </a:pPr>
                      <a:r>
                        <a:rPr lang="en-US" sz="1100" kern="0" dirty="0">
                          <a:effectLst/>
                          <a:latin typeface="黑体" panose="02010609060101010101" pitchFamily="49" charset="-122"/>
                          <a:ea typeface="黑体" panose="02010609060101010101" pitchFamily="49" charset="-122"/>
                        </a:rPr>
                        <a:t>2182.366</a:t>
                      </a:r>
                      <a:r>
                        <a:rPr lang="en-US" sz="1100" kern="0" baseline="30000" dirty="0">
                          <a:effectLst/>
                          <a:latin typeface="黑体" panose="02010609060101010101" pitchFamily="49" charset="-122"/>
                          <a:ea typeface="黑体" panose="02010609060101010101" pitchFamily="49" charset="-122"/>
                        </a:rPr>
                        <a:t>a</a:t>
                      </a:r>
                      <a:endParaRPr lang="zh-CN" sz="105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38100" marR="38100" algn="ctr">
                        <a:lnSpc>
                          <a:spcPts val="2000"/>
                        </a:lnSpc>
                        <a:spcAft>
                          <a:spcPts val="0"/>
                        </a:spcAft>
                      </a:pPr>
                      <a:r>
                        <a:rPr lang="en-US" sz="1100" kern="0" dirty="0">
                          <a:effectLst/>
                          <a:latin typeface="黑体" panose="02010609060101010101" pitchFamily="49" charset="-122"/>
                          <a:ea typeface="黑体" panose="02010609060101010101" pitchFamily="49" charset="-122"/>
                        </a:rPr>
                        <a:t>6</a:t>
                      </a:r>
                      <a:endParaRPr lang="zh-CN" sz="105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38100" marR="38100" algn="ctr">
                        <a:lnSpc>
                          <a:spcPts val="2000"/>
                        </a:lnSpc>
                        <a:spcAft>
                          <a:spcPts val="0"/>
                        </a:spcAft>
                      </a:pPr>
                      <a:r>
                        <a:rPr lang="en-US" sz="1600" kern="0" dirty="0">
                          <a:effectLst/>
                          <a:latin typeface="黑体" panose="02010609060101010101" pitchFamily="49" charset="-122"/>
                          <a:ea typeface="黑体" panose="02010609060101010101" pitchFamily="49" charset="-122"/>
                        </a:rPr>
                        <a:t>.000</a:t>
                      </a:r>
                      <a:endParaRPr lang="zh-CN" sz="140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r>
              <a:tr h="256798">
                <a:tc>
                  <a:txBody>
                    <a:bodyPr/>
                    <a:lstStyle/>
                    <a:p>
                      <a:pPr marL="38100" marR="38100" algn="ctr">
                        <a:lnSpc>
                          <a:spcPts val="2000"/>
                        </a:lnSpc>
                        <a:spcAft>
                          <a:spcPts val="0"/>
                        </a:spcAft>
                      </a:pPr>
                      <a:r>
                        <a:rPr lang="zh-CN" sz="1100" kern="0">
                          <a:effectLst/>
                          <a:latin typeface="黑体" panose="02010609060101010101" pitchFamily="49" charset="-122"/>
                          <a:ea typeface="黑体" panose="02010609060101010101" pitchFamily="49" charset="-122"/>
                        </a:rPr>
                        <a:t>似然比</a:t>
                      </a:r>
                      <a:endParaRPr lang="zh-CN" sz="1050" kern="10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38100" marR="38100" algn="ctr">
                        <a:lnSpc>
                          <a:spcPts val="2000"/>
                        </a:lnSpc>
                        <a:spcAft>
                          <a:spcPts val="0"/>
                        </a:spcAft>
                      </a:pPr>
                      <a:r>
                        <a:rPr lang="en-US" sz="1100" kern="0">
                          <a:effectLst/>
                          <a:latin typeface="黑体" panose="02010609060101010101" pitchFamily="49" charset="-122"/>
                          <a:ea typeface="黑体" panose="02010609060101010101" pitchFamily="49" charset="-122"/>
                        </a:rPr>
                        <a:t>2202.317</a:t>
                      </a:r>
                      <a:endParaRPr lang="zh-CN" sz="1050" kern="10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38100" marR="38100" algn="ctr">
                        <a:lnSpc>
                          <a:spcPts val="2000"/>
                        </a:lnSpc>
                        <a:spcAft>
                          <a:spcPts val="0"/>
                        </a:spcAft>
                      </a:pPr>
                      <a:r>
                        <a:rPr lang="en-US" sz="1100" kern="0">
                          <a:effectLst/>
                          <a:latin typeface="黑体" panose="02010609060101010101" pitchFamily="49" charset="-122"/>
                          <a:ea typeface="黑体" panose="02010609060101010101" pitchFamily="49" charset="-122"/>
                        </a:rPr>
                        <a:t>6</a:t>
                      </a:r>
                      <a:endParaRPr lang="zh-CN" sz="1050" kern="10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38100" marR="38100" algn="ctr">
                        <a:lnSpc>
                          <a:spcPts val="2000"/>
                        </a:lnSpc>
                        <a:spcAft>
                          <a:spcPts val="0"/>
                        </a:spcAft>
                      </a:pPr>
                      <a:r>
                        <a:rPr lang="en-US" sz="1600" kern="0" dirty="0">
                          <a:effectLst/>
                          <a:latin typeface="黑体" panose="02010609060101010101" pitchFamily="49" charset="-122"/>
                          <a:ea typeface="黑体" panose="02010609060101010101" pitchFamily="49" charset="-122"/>
                        </a:rPr>
                        <a:t>.000</a:t>
                      </a:r>
                      <a:endParaRPr lang="zh-CN" sz="140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256798">
                <a:tc>
                  <a:txBody>
                    <a:bodyPr/>
                    <a:lstStyle/>
                    <a:p>
                      <a:pPr marL="38100" marR="38100" algn="ctr">
                        <a:lnSpc>
                          <a:spcPts val="2000"/>
                        </a:lnSpc>
                        <a:spcAft>
                          <a:spcPts val="0"/>
                        </a:spcAft>
                      </a:pPr>
                      <a:r>
                        <a:rPr lang="zh-CN" sz="1100" kern="0">
                          <a:effectLst/>
                          <a:latin typeface="黑体" panose="02010609060101010101" pitchFamily="49" charset="-122"/>
                          <a:ea typeface="黑体" panose="02010609060101010101" pitchFamily="49" charset="-122"/>
                        </a:rPr>
                        <a:t>有效案例中的</a:t>
                      </a:r>
                      <a:r>
                        <a:rPr lang="en-US" sz="1100" kern="0">
                          <a:effectLst/>
                          <a:latin typeface="黑体" panose="02010609060101010101" pitchFamily="49" charset="-122"/>
                          <a:ea typeface="黑体" panose="02010609060101010101" pitchFamily="49" charset="-122"/>
                        </a:rPr>
                        <a:t> N</a:t>
                      </a:r>
                      <a:endParaRPr lang="zh-CN" sz="1050" kern="10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38100" marR="38100" algn="ctr">
                        <a:lnSpc>
                          <a:spcPts val="2000"/>
                        </a:lnSpc>
                        <a:spcAft>
                          <a:spcPts val="0"/>
                        </a:spcAft>
                      </a:pPr>
                      <a:r>
                        <a:rPr lang="en-US" sz="1100" kern="0">
                          <a:effectLst/>
                          <a:latin typeface="黑体" panose="02010609060101010101" pitchFamily="49" charset="-122"/>
                          <a:ea typeface="黑体" panose="02010609060101010101" pitchFamily="49" charset="-122"/>
                        </a:rPr>
                        <a:t>140740</a:t>
                      </a:r>
                      <a:endParaRPr lang="zh-CN" sz="1050" kern="10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ts val="2000"/>
                        </a:lnSpc>
                        <a:spcAft>
                          <a:spcPts val="0"/>
                        </a:spcAft>
                      </a:pPr>
                      <a:r>
                        <a:rPr lang="en-US" sz="1100" kern="0">
                          <a:effectLst/>
                          <a:latin typeface="黑体" panose="02010609060101010101" pitchFamily="49" charset="-122"/>
                          <a:ea typeface="黑体" panose="02010609060101010101" pitchFamily="49" charset="-122"/>
                        </a:rPr>
                        <a:t> </a:t>
                      </a:r>
                      <a:endParaRPr lang="zh-CN" sz="1050" kern="10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ts val="2000"/>
                        </a:lnSpc>
                        <a:spcAft>
                          <a:spcPts val="0"/>
                        </a:spcAft>
                      </a:pPr>
                      <a:r>
                        <a:rPr lang="en-US" sz="1100" kern="0" dirty="0">
                          <a:effectLst/>
                          <a:latin typeface="黑体" panose="02010609060101010101" pitchFamily="49" charset="-122"/>
                          <a:ea typeface="黑体" panose="02010609060101010101" pitchFamily="49" charset="-122"/>
                        </a:rPr>
                        <a:t> </a:t>
                      </a:r>
                      <a:endParaRPr lang="zh-CN" sz="105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bl>
          </a:graphicData>
        </a:graphic>
      </p:graphicFrame>
      <p:graphicFrame>
        <p:nvGraphicFramePr>
          <p:cNvPr id="3" name="Table 2"/>
          <p:cNvGraphicFramePr>
            <a:graphicFrameLocks noGrp="1"/>
          </p:cNvGraphicFramePr>
          <p:nvPr>
            <p:extLst>
              <p:ext uri="{D42A27DB-BD31-4B8C-83A1-F6EECF244321}">
                <p14:modId xmlns="" xmlns:p14="http://schemas.microsoft.com/office/powerpoint/2010/main" val="3319923508"/>
              </p:ext>
            </p:extLst>
          </p:nvPr>
        </p:nvGraphicFramePr>
        <p:xfrm>
          <a:off x="643785" y="2074579"/>
          <a:ext cx="3812309" cy="1019388"/>
        </p:xfrm>
        <a:graphic>
          <a:graphicData uri="http://schemas.openxmlformats.org/drawingml/2006/table">
            <a:tbl>
              <a:tblPr>
                <a:tableStyleId>{5C22544A-7EE6-4342-B048-85BDC9FD1C3A}</a:tableStyleId>
              </a:tblPr>
              <a:tblGrid>
                <a:gridCol w="1288049"/>
                <a:gridCol w="1004552"/>
                <a:gridCol w="734096"/>
                <a:gridCol w="785612"/>
              </a:tblGrid>
              <a:tr h="254775">
                <a:tc>
                  <a:txBody>
                    <a:bodyPr/>
                    <a:lstStyle/>
                    <a:p>
                      <a:pPr algn="ctr">
                        <a:lnSpc>
                          <a:spcPts val="2000"/>
                        </a:lnSpc>
                        <a:spcAft>
                          <a:spcPts val="0"/>
                        </a:spcAft>
                      </a:pPr>
                      <a:r>
                        <a:rPr lang="en-US" sz="1100" kern="0" dirty="0">
                          <a:effectLst/>
                          <a:latin typeface="黑体" panose="02010609060101010101" pitchFamily="49" charset="-122"/>
                          <a:ea typeface="黑体" panose="02010609060101010101" pitchFamily="49" charset="-122"/>
                        </a:rPr>
                        <a:t> </a:t>
                      </a:r>
                      <a:endParaRPr lang="zh-CN" sz="110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8100" marR="38100" algn="ctr">
                        <a:lnSpc>
                          <a:spcPts val="2000"/>
                        </a:lnSpc>
                        <a:spcAft>
                          <a:spcPts val="0"/>
                        </a:spcAft>
                      </a:pPr>
                      <a:r>
                        <a:rPr lang="zh-CN" sz="1100" kern="0" dirty="0">
                          <a:effectLst/>
                          <a:latin typeface="黑体" panose="02010609060101010101" pitchFamily="49" charset="-122"/>
                          <a:ea typeface="黑体" panose="02010609060101010101" pitchFamily="49" charset="-122"/>
                        </a:rPr>
                        <a:t>值</a:t>
                      </a:r>
                      <a:endParaRPr lang="zh-CN" sz="110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8100" marR="38100" algn="ctr">
                        <a:lnSpc>
                          <a:spcPts val="2000"/>
                        </a:lnSpc>
                        <a:spcAft>
                          <a:spcPts val="0"/>
                        </a:spcAft>
                      </a:pPr>
                      <a:r>
                        <a:rPr lang="en-US" sz="1100" kern="0" dirty="0" err="1">
                          <a:effectLst/>
                          <a:latin typeface="黑体" panose="02010609060101010101" pitchFamily="49" charset="-122"/>
                          <a:ea typeface="黑体" panose="02010609060101010101" pitchFamily="49" charset="-122"/>
                        </a:rPr>
                        <a:t>df</a:t>
                      </a:r>
                      <a:endParaRPr lang="zh-CN" sz="110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8100" marR="38100" algn="ctr">
                        <a:lnSpc>
                          <a:spcPts val="2000"/>
                        </a:lnSpc>
                        <a:spcAft>
                          <a:spcPts val="0"/>
                        </a:spcAft>
                      </a:pPr>
                      <a:r>
                        <a:rPr lang="zh-CN" sz="1100" kern="0" dirty="0">
                          <a:effectLst/>
                          <a:latin typeface="黑体" panose="02010609060101010101" pitchFamily="49" charset="-122"/>
                          <a:ea typeface="黑体" panose="02010609060101010101" pitchFamily="49" charset="-122"/>
                        </a:rPr>
                        <a:t>渐进</a:t>
                      </a:r>
                      <a:r>
                        <a:rPr lang="en-US" sz="1100" kern="0" dirty="0">
                          <a:effectLst/>
                          <a:latin typeface="黑体" panose="02010609060101010101" pitchFamily="49" charset="-122"/>
                          <a:ea typeface="黑体" panose="02010609060101010101" pitchFamily="49" charset="-122"/>
                        </a:rPr>
                        <a:t> Sig</a:t>
                      </a:r>
                      <a:r>
                        <a:rPr lang="en-US" sz="1100" kern="0" dirty="0" smtClean="0">
                          <a:effectLst/>
                          <a:latin typeface="黑体" panose="02010609060101010101" pitchFamily="49" charset="-122"/>
                          <a:ea typeface="黑体" panose="02010609060101010101" pitchFamily="49" charset="-122"/>
                        </a:rPr>
                        <a:t>.</a:t>
                      </a:r>
                      <a:endParaRPr lang="zh-CN" sz="110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54919">
                <a:tc>
                  <a:txBody>
                    <a:bodyPr/>
                    <a:lstStyle/>
                    <a:p>
                      <a:pPr marL="38100" marR="38100" algn="ctr">
                        <a:lnSpc>
                          <a:spcPts val="2000"/>
                        </a:lnSpc>
                        <a:spcAft>
                          <a:spcPts val="0"/>
                        </a:spcAft>
                      </a:pPr>
                      <a:r>
                        <a:rPr lang="en-US" sz="1100" kern="0" dirty="0">
                          <a:effectLst/>
                          <a:latin typeface="黑体" panose="02010609060101010101" pitchFamily="49" charset="-122"/>
                          <a:ea typeface="黑体" panose="02010609060101010101" pitchFamily="49" charset="-122"/>
                        </a:rPr>
                        <a:t>Pearson </a:t>
                      </a:r>
                      <a:r>
                        <a:rPr lang="zh-CN" sz="1100" kern="0" dirty="0">
                          <a:effectLst/>
                          <a:latin typeface="黑体" panose="02010609060101010101" pitchFamily="49" charset="-122"/>
                          <a:ea typeface="黑体" panose="02010609060101010101" pitchFamily="49" charset="-122"/>
                        </a:rPr>
                        <a:t>卡方</a:t>
                      </a:r>
                      <a:endParaRPr lang="zh-CN" sz="110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8100" marR="38100" algn="ctr">
                        <a:lnSpc>
                          <a:spcPts val="2000"/>
                        </a:lnSpc>
                        <a:spcAft>
                          <a:spcPts val="0"/>
                        </a:spcAft>
                      </a:pPr>
                      <a:r>
                        <a:rPr lang="en-US" sz="1100" kern="0" dirty="0">
                          <a:effectLst/>
                          <a:latin typeface="黑体" panose="02010609060101010101" pitchFamily="49" charset="-122"/>
                          <a:ea typeface="黑体" panose="02010609060101010101" pitchFamily="49" charset="-122"/>
                        </a:rPr>
                        <a:t>2621.332</a:t>
                      </a:r>
                      <a:r>
                        <a:rPr lang="en-US" sz="1100" kern="0" baseline="30000" dirty="0">
                          <a:effectLst/>
                          <a:latin typeface="黑体" panose="02010609060101010101" pitchFamily="49" charset="-122"/>
                          <a:ea typeface="黑体" panose="02010609060101010101" pitchFamily="49" charset="-122"/>
                        </a:rPr>
                        <a:t>a</a:t>
                      </a:r>
                      <a:endParaRPr lang="zh-CN" sz="110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8100" marR="38100" algn="ctr">
                        <a:lnSpc>
                          <a:spcPts val="2000"/>
                        </a:lnSpc>
                        <a:spcAft>
                          <a:spcPts val="0"/>
                        </a:spcAft>
                      </a:pPr>
                      <a:r>
                        <a:rPr lang="en-US" sz="1100" kern="0" dirty="0">
                          <a:effectLst/>
                          <a:latin typeface="黑体" panose="02010609060101010101" pitchFamily="49" charset="-122"/>
                          <a:ea typeface="黑体" panose="02010609060101010101" pitchFamily="49" charset="-122"/>
                        </a:rPr>
                        <a:t>6</a:t>
                      </a:r>
                      <a:endParaRPr lang="zh-CN" sz="110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8100" marR="38100" algn="ctr">
                        <a:lnSpc>
                          <a:spcPts val="2000"/>
                        </a:lnSpc>
                        <a:spcAft>
                          <a:spcPts val="0"/>
                        </a:spcAft>
                      </a:pPr>
                      <a:r>
                        <a:rPr lang="en-US" sz="1600" kern="0" dirty="0">
                          <a:effectLst/>
                          <a:latin typeface="黑体" panose="02010609060101010101" pitchFamily="49" charset="-122"/>
                          <a:ea typeface="黑体" panose="02010609060101010101" pitchFamily="49" charset="-122"/>
                        </a:rPr>
                        <a:t>.000</a:t>
                      </a:r>
                      <a:endParaRPr lang="zh-CN" sz="160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54919">
                <a:tc>
                  <a:txBody>
                    <a:bodyPr/>
                    <a:lstStyle/>
                    <a:p>
                      <a:pPr marL="38100" marR="38100" algn="ctr">
                        <a:lnSpc>
                          <a:spcPts val="2000"/>
                        </a:lnSpc>
                        <a:spcAft>
                          <a:spcPts val="0"/>
                        </a:spcAft>
                      </a:pPr>
                      <a:r>
                        <a:rPr lang="zh-CN" sz="1100" kern="0" dirty="0">
                          <a:effectLst/>
                          <a:latin typeface="黑体" panose="02010609060101010101" pitchFamily="49" charset="-122"/>
                          <a:ea typeface="黑体" panose="02010609060101010101" pitchFamily="49" charset="-122"/>
                        </a:rPr>
                        <a:t>似然比</a:t>
                      </a:r>
                      <a:endParaRPr lang="zh-CN" sz="110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8100" marR="38100" algn="ctr">
                        <a:lnSpc>
                          <a:spcPts val="2000"/>
                        </a:lnSpc>
                        <a:spcAft>
                          <a:spcPts val="0"/>
                        </a:spcAft>
                      </a:pPr>
                      <a:r>
                        <a:rPr lang="en-US" sz="1100" kern="0" dirty="0">
                          <a:effectLst/>
                          <a:latin typeface="黑体" panose="02010609060101010101" pitchFamily="49" charset="-122"/>
                          <a:ea typeface="黑体" panose="02010609060101010101" pitchFamily="49" charset="-122"/>
                        </a:rPr>
                        <a:t>2642.852</a:t>
                      </a:r>
                      <a:endParaRPr lang="zh-CN" sz="110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8100" marR="38100" algn="ctr">
                        <a:lnSpc>
                          <a:spcPts val="2000"/>
                        </a:lnSpc>
                        <a:spcAft>
                          <a:spcPts val="0"/>
                        </a:spcAft>
                      </a:pPr>
                      <a:r>
                        <a:rPr lang="en-US" sz="1100" kern="0" dirty="0">
                          <a:effectLst/>
                          <a:latin typeface="黑体" panose="02010609060101010101" pitchFamily="49" charset="-122"/>
                          <a:ea typeface="黑体" panose="02010609060101010101" pitchFamily="49" charset="-122"/>
                        </a:rPr>
                        <a:t>6</a:t>
                      </a:r>
                      <a:endParaRPr lang="zh-CN" sz="110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8100" marR="38100" algn="ctr">
                        <a:lnSpc>
                          <a:spcPts val="2000"/>
                        </a:lnSpc>
                        <a:spcAft>
                          <a:spcPts val="0"/>
                        </a:spcAft>
                      </a:pPr>
                      <a:r>
                        <a:rPr lang="en-US" sz="1600" kern="0" dirty="0">
                          <a:effectLst/>
                          <a:latin typeface="黑体" panose="02010609060101010101" pitchFamily="49" charset="-122"/>
                          <a:ea typeface="黑体" panose="02010609060101010101" pitchFamily="49" charset="-122"/>
                        </a:rPr>
                        <a:t>.000</a:t>
                      </a:r>
                      <a:endParaRPr lang="zh-CN" sz="160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54775">
                <a:tc>
                  <a:txBody>
                    <a:bodyPr/>
                    <a:lstStyle/>
                    <a:p>
                      <a:pPr marL="38100" marR="38100" algn="ctr">
                        <a:lnSpc>
                          <a:spcPts val="2000"/>
                        </a:lnSpc>
                        <a:spcAft>
                          <a:spcPts val="0"/>
                        </a:spcAft>
                      </a:pPr>
                      <a:r>
                        <a:rPr lang="zh-CN" sz="1100" kern="0">
                          <a:effectLst/>
                          <a:latin typeface="黑体" panose="02010609060101010101" pitchFamily="49" charset="-122"/>
                          <a:ea typeface="黑体" panose="02010609060101010101" pitchFamily="49" charset="-122"/>
                        </a:rPr>
                        <a:t>有效案例中的</a:t>
                      </a:r>
                      <a:r>
                        <a:rPr lang="en-US" sz="1100" kern="0">
                          <a:effectLst/>
                          <a:latin typeface="黑体" panose="02010609060101010101" pitchFamily="49" charset="-122"/>
                          <a:ea typeface="黑体" panose="02010609060101010101" pitchFamily="49" charset="-122"/>
                        </a:rPr>
                        <a:t> N</a:t>
                      </a:r>
                      <a:endParaRPr lang="zh-CN" sz="1100" kern="10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8100" marR="38100" algn="ctr">
                        <a:lnSpc>
                          <a:spcPts val="2000"/>
                        </a:lnSpc>
                        <a:spcAft>
                          <a:spcPts val="0"/>
                        </a:spcAft>
                      </a:pPr>
                      <a:r>
                        <a:rPr lang="en-US" sz="1100" kern="0" dirty="0">
                          <a:effectLst/>
                          <a:latin typeface="黑体" panose="02010609060101010101" pitchFamily="49" charset="-122"/>
                          <a:ea typeface="黑体" panose="02010609060101010101" pitchFamily="49" charset="-122"/>
                        </a:rPr>
                        <a:t>165476</a:t>
                      </a:r>
                      <a:endParaRPr lang="zh-CN" sz="110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ts val="2000"/>
                        </a:lnSpc>
                        <a:spcAft>
                          <a:spcPts val="0"/>
                        </a:spcAft>
                      </a:pPr>
                      <a:r>
                        <a:rPr lang="en-US" sz="1100" kern="0" dirty="0">
                          <a:effectLst/>
                          <a:latin typeface="黑体" panose="02010609060101010101" pitchFamily="49" charset="-122"/>
                          <a:ea typeface="黑体" panose="02010609060101010101" pitchFamily="49" charset="-122"/>
                        </a:rPr>
                        <a:t> </a:t>
                      </a:r>
                      <a:endParaRPr lang="zh-CN" sz="110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ts val="2000"/>
                        </a:lnSpc>
                        <a:spcAft>
                          <a:spcPts val="0"/>
                        </a:spcAft>
                      </a:pPr>
                      <a:r>
                        <a:rPr lang="en-US" sz="1100" kern="0" dirty="0">
                          <a:effectLst/>
                          <a:latin typeface="黑体" panose="02010609060101010101" pitchFamily="49" charset="-122"/>
                          <a:ea typeface="黑体" panose="02010609060101010101" pitchFamily="49" charset="-122"/>
                        </a:rPr>
                        <a:t> </a:t>
                      </a:r>
                      <a:endParaRPr lang="zh-CN" sz="1100" kern="100" dirty="0">
                        <a:effectLst/>
                        <a:latin typeface="黑体" panose="02010609060101010101" pitchFamily="49" charset="-122"/>
                        <a:ea typeface="黑体" panose="02010609060101010101" pitchFamily="49" charset="-122"/>
                        <a:cs typeface="Arial Unicode MS" panose="020B0604020202020204" pitchFamily="34"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graphicFrame>
        <p:nvGraphicFramePr>
          <p:cNvPr id="2" name="Table 1"/>
          <p:cNvGraphicFramePr>
            <a:graphicFrameLocks noGrp="1"/>
          </p:cNvGraphicFramePr>
          <p:nvPr>
            <p:extLst>
              <p:ext uri="{D42A27DB-BD31-4B8C-83A1-F6EECF244321}">
                <p14:modId xmlns="" xmlns:p14="http://schemas.microsoft.com/office/powerpoint/2010/main" val="3986106954"/>
              </p:ext>
            </p:extLst>
          </p:nvPr>
        </p:nvGraphicFramePr>
        <p:xfrm>
          <a:off x="4713507" y="2073080"/>
          <a:ext cx="3812308" cy="1027119"/>
        </p:xfrm>
        <a:graphic>
          <a:graphicData uri="http://schemas.openxmlformats.org/drawingml/2006/table">
            <a:tbl>
              <a:tblPr>
                <a:tableStyleId>{5C22544A-7EE6-4342-B048-85BDC9FD1C3A}</a:tableStyleId>
              </a:tblPr>
              <a:tblGrid>
                <a:gridCol w="1140697"/>
                <a:gridCol w="871050"/>
                <a:gridCol w="737323"/>
                <a:gridCol w="1063238"/>
              </a:tblGrid>
              <a:tr h="247769">
                <a:tc>
                  <a:txBody>
                    <a:bodyPr/>
                    <a:lstStyle/>
                    <a:p>
                      <a:pPr marL="0" algn="ctr" defTabSz="914400" rtl="0" eaLnBrk="1" latinLnBrk="0" hangingPunct="1">
                        <a:lnSpc>
                          <a:spcPts val="2000"/>
                        </a:lnSpc>
                        <a:spcAft>
                          <a:spcPts val="0"/>
                        </a:spcAft>
                      </a:pPr>
                      <a:r>
                        <a:rPr lang="en-US" sz="1100" kern="0" dirty="0">
                          <a:solidFill>
                            <a:schemeClr val="dk1"/>
                          </a:solidFill>
                          <a:effectLst/>
                          <a:latin typeface="黑体" panose="02010609060101010101" pitchFamily="49" charset="-122"/>
                          <a:ea typeface="黑体" panose="02010609060101010101" pitchFamily="49" charset="-122"/>
                          <a:cs typeface="+mn-cs"/>
                        </a:rPr>
                        <a:t> </a:t>
                      </a:r>
                      <a:endParaRPr lang="zh-CN" sz="1100" kern="0" dirty="0">
                        <a:solidFill>
                          <a:schemeClr val="dk1"/>
                        </a:solidFill>
                        <a:effectLst/>
                        <a:latin typeface="黑体" panose="02010609060101010101" pitchFamily="49" charset="-122"/>
                        <a:ea typeface="黑体" panose="02010609060101010101" pitchFamily="49" charset="-122"/>
                        <a:cs typeface="+mn-cs"/>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38100" algn="ctr" defTabSz="914400" rtl="0" eaLnBrk="1" latinLnBrk="0" hangingPunct="1">
                        <a:lnSpc>
                          <a:spcPts val="2000"/>
                        </a:lnSpc>
                        <a:spcAft>
                          <a:spcPts val="0"/>
                        </a:spcAft>
                      </a:pPr>
                      <a:r>
                        <a:rPr lang="zh-CN" sz="1100" kern="0" dirty="0">
                          <a:solidFill>
                            <a:schemeClr val="dk1"/>
                          </a:solidFill>
                          <a:effectLst/>
                          <a:latin typeface="黑体" panose="02010609060101010101" pitchFamily="49" charset="-122"/>
                          <a:ea typeface="黑体" panose="02010609060101010101" pitchFamily="49" charset="-122"/>
                          <a:cs typeface="+mn-cs"/>
                        </a:rPr>
                        <a:t>值</a:t>
                      </a: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38100" algn="ctr" defTabSz="914400" rtl="0" eaLnBrk="1" latinLnBrk="0" hangingPunct="1">
                        <a:lnSpc>
                          <a:spcPts val="2000"/>
                        </a:lnSpc>
                        <a:spcAft>
                          <a:spcPts val="0"/>
                        </a:spcAft>
                      </a:pPr>
                      <a:r>
                        <a:rPr lang="en-US" sz="1100" kern="0" dirty="0" err="1">
                          <a:solidFill>
                            <a:schemeClr val="dk1"/>
                          </a:solidFill>
                          <a:effectLst/>
                          <a:latin typeface="黑体" panose="02010609060101010101" pitchFamily="49" charset="-122"/>
                          <a:ea typeface="黑体" panose="02010609060101010101" pitchFamily="49" charset="-122"/>
                          <a:cs typeface="+mn-cs"/>
                        </a:rPr>
                        <a:t>df</a:t>
                      </a:r>
                      <a:endParaRPr lang="zh-CN" sz="1100" kern="0" dirty="0">
                        <a:solidFill>
                          <a:schemeClr val="dk1"/>
                        </a:solidFill>
                        <a:effectLst/>
                        <a:latin typeface="黑体" panose="02010609060101010101" pitchFamily="49" charset="-122"/>
                        <a:ea typeface="黑体" panose="02010609060101010101" pitchFamily="49" charset="-122"/>
                        <a:cs typeface="+mn-cs"/>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38100" algn="ctr" defTabSz="914400" rtl="0" eaLnBrk="1" latinLnBrk="0" hangingPunct="1">
                        <a:lnSpc>
                          <a:spcPts val="2000"/>
                        </a:lnSpc>
                        <a:spcAft>
                          <a:spcPts val="0"/>
                        </a:spcAft>
                      </a:pPr>
                      <a:r>
                        <a:rPr lang="zh-CN" sz="1100" kern="0" dirty="0">
                          <a:solidFill>
                            <a:schemeClr val="dk1"/>
                          </a:solidFill>
                          <a:effectLst/>
                          <a:latin typeface="黑体" panose="02010609060101010101" pitchFamily="49" charset="-122"/>
                          <a:ea typeface="黑体" panose="02010609060101010101" pitchFamily="49" charset="-122"/>
                          <a:cs typeface="+mn-cs"/>
                        </a:rPr>
                        <a:t>渐进</a:t>
                      </a:r>
                      <a:r>
                        <a:rPr lang="en-US" sz="1100" kern="0" dirty="0">
                          <a:solidFill>
                            <a:schemeClr val="dk1"/>
                          </a:solidFill>
                          <a:effectLst/>
                          <a:latin typeface="黑体" panose="02010609060101010101" pitchFamily="49" charset="-122"/>
                          <a:ea typeface="黑体" panose="02010609060101010101" pitchFamily="49" charset="-122"/>
                          <a:cs typeface="+mn-cs"/>
                        </a:rPr>
                        <a:t> </a:t>
                      </a:r>
                      <a:r>
                        <a:rPr lang="en-US" sz="1100" kern="0" dirty="0" smtClean="0">
                          <a:solidFill>
                            <a:schemeClr val="dk1"/>
                          </a:solidFill>
                          <a:effectLst/>
                          <a:latin typeface="黑体" panose="02010609060101010101" pitchFamily="49" charset="-122"/>
                          <a:ea typeface="黑体" panose="02010609060101010101" pitchFamily="49" charset="-122"/>
                          <a:cs typeface="+mn-cs"/>
                        </a:rPr>
                        <a:t>Sig.</a:t>
                      </a:r>
                      <a:endParaRPr lang="zh-CN" sz="1100" kern="0" dirty="0">
                        <a:solidFill>
                          <a:schemeClr val="dk1"/>
                        </a:solidFill>
                        <a:effectLst/>
                        <a:latin typeface="黑体" panose="02010609060101010101" pitchFamily="49" charset="-122"/>
                        <a:ea typeface="黑体" panose="02010609060101010101" pitchFamily="49" charset="-122"/>
                        <a:cs typeface="+mn-cs"/>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54897">
                <a:tc>
                  <a:txBody>
                    <a:bodyPr/>
                    <a:lstStyle/>
                    <a:p>
                      <a:pPr marL="0" marR="38100" algn="ctr" defTabSz="914400" rtl="0" eaLnBrk="1" latinLnBrk="0" hangingPunct="1">
                        <a:lnSpc>
                          <a:spcPts val="2000"/>
                        </a:lnSpc>
                        <a:spcAft>
                          <a:spcPts val="0"/>
                        </a:spcAft>
                      </a:pPr>
                      <a:r>
                        <a:rPr lang="en-US" sz="1100" kern="0" dirty="0">
                          <a:solidFill>
                            <a:schemeClr val="dk1"/>
                          </a:solidFill>
                          <a:effectLst/>
                          <a:latin typeface="黑体" panose="02010609060101010101" pitchFamily="49" charset="-122"/>
                          <a:ea typeface="黑体" panose="02010609060101010101" pitchFamily="49" charset="-122"/>
                          <a:cs typeface="+mn-cs"/>
                        </a:rPr>
                        <a:t>Pearson </a:t>
                      </a:r>
                      <a:r>
                        <a:rPr lang="zh-CN" sz="1100" kern="0" dirty="0">
                          <a:solidFill>
                            <a:schemeClr val="dk1"/>
                          </a:solidFill>
                          <a:effectLst/>
                          <a:latin typeface="黑体" panose="02010609060101010101" pitchFamily="49" charset="-122"/>
                          <a:ea typeface="黑体" panose="02010609060101010101" pitchFamily="49" charset="-122"/>
                          <a:cs typeface="+mn-cs"/>
                        </a:rPr>
                        <a:t>卡方</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38100" algn="ctr" defTabSz="914400" rtl="0" eaLnBrk="1" latinLnBrk="0" hangingPunct="1">
                        <a:lnSpc>
                          <a:spcPts val="2000"/>
                        </a:lnSpc>
                        <a:spcAft>
                          <a:spcPts val="0"/>
                        </a:spcAft>
                      </a:pPr>
                      <a:r>
                        <a:rPr lang="en-US" sz="1100" kern="0" dirty="0">
                          <a:solidFill>
                            <a:schemeClr val="dk1"/>
                          </a:solidFill>
                          <a:effectLst/>
                          <a:latin typeface="黑体" panose="02010609060101010101" pitchFamily="49" charset="-122"/>
                          <a:ea typeface="黑体" panose="02010609060101010101" pitchFamily="49" charset="-122"/>
                          <a:cs typeface="+mn-cs"/>
                        </a:rPr>
                        <a:t>7601.211a</a:t>
                      </a:r>
                      <a:endParaRPr lang="zh-CN" sz="1100" kern="0" dirty="0">
                        <a:solidFill>
                          <a:schemeClr val="dk1"/>
                        </a:solidFill>
                        <a:effectLst/>
                        <a:latin typeface="黑体" panose="02010609060101010101" pitchFamily="49" charset="-122"/>
                        <a:ea typeface="黑体" panose="02010609060101010101" pitchFamily="49" charset="-122"/>
                        <a:cs typeface="+mn-cs"/>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38100" algn="ctr" defTabSz="914400" rtl="0" eaLnBrk="1" latinLnBrk="0" hangingPunct="1">
                        <a:lnSpc>
                          <a:spcPts val="2000"/>
                        </a:lnSpc>
                        <a:spcAft>
                          <a:spcPts val="0"/>
                        </a:spcAft>
                      </a:pPr>
                      <a:r>
                        <a:rPr lang="en-US" sz="1100" kern="0" dirty="0">
                          <a:solidFill>
                            <a:schemeClr val="dk1"/>
                          </a:solidFill>
                          <a:effectLst/>
                          <a:latin typeface="黑体" panose="02010609060101010101" pitchFamily="49" charset="-122"/>
                          <a:ea typeface="黑体" panose="02010609060101010101" pitchFamily="49" charset="-122"/>
                          <a:cs typeface="+mn-cs"/>
                        </a:rPr>
                        <a:t>6</a:t>
                      </a:r>
                      <a:endParaRPr lang="zh-CN" sz="1100" kern="0" dirty="0">
                        <a:solidFill>
                          <a:schemeClr val="dk1"/>
                        </a:solidFill>
                        <a:effectLst/>
                        <a:latin typeface="黑体" panose="02010609060101010101" pitchFamily="49" charset="-122"/>
                        <a:ea typeface="黑体" panose="02010609060101010101" pitchFamily="49" charset="-122"/>
                        <a:cs typeface="+mn-cs"/>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38100" algn="ctr" defTabSz="914400" rtl="0" eaLnBrk="1" latinLnBrk="0" hangingPunct="1">
                        <a:lnSpc>
                          <a:spcPts val="2000"/>
                        </a:lnSpc>
                        <a:spcAft>
                          <a:spcPts val="0"/>
                        </a:spcAft>
                      </a:pPr>
                      <a:r>
                        <a:rPr lang="en-US" sz="1600" kern="0" dirty="0">
                          <a:solidFill>
                            <a:schemeClr val="dk1"/>
                          </a:solidFill>
                          <a:effectLst/>
                          <a:latin typeface="黑体" panose="02010609060101010101" pitchFamily="49" charset="-122"/>
                          <a:ea typeface="黑体" panose="02010609060101010101" pitchFamily="49" charset="-122"/>
                          <a:cs typeface="+mn-cs"/>
                        </a:rPr>
                        <a:t>.000</a:t>
                      </a:r>
                      <a:endParaRPr lang="zh-CN" sz="1600" kern="0" dirty="0">
                        <a:solidFill>
                          <a:schemeClr val="dk1"/>
                        </a:solidFill>
                        <a:effectLst/>
                        <a:latin typeface="黑体" panose="02010609060101010101" pitchFamily="49" charset="-122"/>
                        <a:ea typeface="黑体" panose="02010609060101010101" pitchFamily="49" charset="-122"/>
                        <a:cs typeface="+mn-cs"/>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r>
              <a:tr h="254897">
                <a:tc>
                  <a:txBody>
                    <a:bodyPr/>
                    <a:lstStyle/>
                    <a:p>
                      <a:pPr marL="0" marR="38100" algn="ctr" defTabSz="914400" rtl="0" eaLnBrk="1" latinLnBrk="0" hangingPunct="1">
                        <a:lnSpc>
                          <a:spcPts val="2000"/>
                        </a:lnSpc>
                        <a:spcAft>
                          <a:spcPts val="0"/>
                        </a:spcAft>
                      </a:pPr>
                      <a:r>
                        <a:rPr lang="zh-CN" sz="1100" kern="0">
                          <a:solidFill>
                            <a:schemeClr val="dk1"/>
                          </a:solidFill>
                          <a:effectLst/>
                          <a:latin typeface="黑体" panose="02010609060101010101" pitchFamily="49" charset="-122"/>
                          <a:ea typeface="黑体" panose="02010609060101010101" pitchFamily="49" charset="-122"/>
                          <a:cs typeface="+mn-cs"/>
                        </a:rPr>
                        <a:t>似然比</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38100" algn="ctr" defTabSz="914400" rtl="0" eaLnBrk="1" latinLnBrk="0" hangingPunct="1">
                        <a:lnSpc>
                          <a:spcPts val="2000"/>
                        </a:lnSpc>
                        <a:spcAft>
                          <a:spcPts val="0"/>
                        </a:spcAft>
                      </a:pPr>
                      <a:r>
                        <a:rPr lang="en-US" sz="1100" kern="0" dirty="0">
                          <a:solidFill>
                            <a:schemeClr val="dk1"/>
                          </a:solidFill>
                          <a:effectLst/>
                          <a:latin typeface="黑体" panose="02010609060101010101" pitchFamily="49" charset="-122"/>
                          <a:ea typeface="黑体" panose="02010609060101010101" pitchFamily="49" charset="-122"/>
                          <a:cs typeface="+mn-cs"/>
                        </a:rPr>
                        <a:t>7872.819</a:t>
                      </a:r>
                      <a:endParaRPr lang="zh-CN" sz="1100" kern="0" dirty="0">
                        <a:solidFill>
                          <a:schemeClr val="dk1"/>
                        </a:solidFill>
                        <a:effectLst/>
                        <a:latin typeface="黑体" panose="02010609060101010101" pitchFamily="49" charset="-122"/>
                        <a:ea typeface="黑体" panose="02010609060101010101" pitchFamily="49" charset="-122"/>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38100" algn="ctr" defTabSz="914400" rtl="0" eaLnBrk="1" latinLnBrk="0" hangingPunct="1">
                        <a:lnSpc>
                          <a:spcPts val="2000"/>
                        </a:lnSpc>
                        <a:spcAft>
                          <a:spcPts val="0"/>
                        </a:spcAft>
                      </a:pPr>
                      <a:r>
                        <a:rPr lang="en-US" sz="1100" kern="0" dirty="0">
                          <a:solidFill>
                            <a:schemeClr val="dk1"/>
                          </a:solidFill>
                          <a:effectLst/>
                          <a:latin typeface="黑体" panose="02010609060101010101" pitchFamily="49" charset="-122"/>
                          <a:ea typeface="黑体" panose="02010609060101010101" pitchFamily="49" charset="-122"/>
                          <a:cs typeface="+mn-cs"/>
                        </a:rPr>
                        <a:t>6</a:t>
                      </a:r>
                      <a:endParaRPr lang="zh-CN" sz="1100" kern="0" dirty="0">
                        <a:solidFill>
                          <a:schemeClr val="dk1"/>
                        </a:solidFill>
                        <a:effectLst/>
                        <a:latin typeface="黑体" panose="02010609060101010101" pitchFamily="49" charset="-122"/>
                        <a:ea typeface="黑体" panose="02010609060101010101" pitchFamily="49" charset="-122"/>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38100" algn="ctr" defTabSz="914400" rtl="0" eaLnBrk="1" latinLnBrk="0" hangingPunct="1">
                        <a:lnSpc>
                          <a:spcPts val="2000"/>
                        </a:lnSpc>
                        <a:spcAft>
                          <a:spcPts val="0"/>
                        </a:spcAft>
                      </a:pPr>
                      <a:r>
                        <a:rPr lang="en-US" sz="1600" kern="0" dirty="0">
                          <a:solidFill>
                            <a:schemeClr val="dk1"/>
                          </a:solidFill>
                          <a:effectLst/>
                          <a:latin typeface="黑体" panose="02010609060101010101" pitchFamily="49" charset="-122"/>
                          <a:ea typeface="黑体" panose="02010609060101010101" pitchFamily="49" charset="-122"/>
                          <a:cs typeface="+mn-cs"/>
                        </a:rPr>
                        <a:t>.000</a:t>
                      </a:r>
                      <a:endParaRPr lang="zh-CN" sz="1600" kern="0" dirty="0">
                        <a:solidFill>
                          <a:schemeClr val="dk1"/>
                        </a:solidFill>
                        <a:effectLst/>
                        <a:latin typeface="黑体" panose="02010609060101010101" pitchFamily="49" charset="-122"/>
                        <a:ea typeface="黑体" panose="02010609060101010101" pitchFamily="49" charset="-122"/>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263325">
                <a:tc>
                  <a:txBody>
                    <a:bodyPr/>
                    <a:lstStyle/>
                    <a:p>
                      <a:pPr marL="0" marR="38100" algn="ctr" defTabSz="914400" rtl="0" eaLnBrk="1" latinLnBrk="0" hangingPunct="1">
                        <a:lnSpc>
                          <a:spcPts val="2000"/>
                        </a:lnSpc>
                        <a:spcAft>
                          <a:spcPts val="0"/>
                        </a:spcAft>
                      </a:pPr>
                      <a:r>
                        <a:rPr lang="zh-CN" sz="1100" kern="0">
                          <a:solidFill>
                            <a:schemeClr val="dk1"/>
                          </a:solidFill>
                          <a:effectLst/>
                          <a:latin typeface="黑体" panose="02010609060101010101" pitchFamily="49" charset="-122"/>
                          <a:ea typeface="黑体" panose="02010609060101010101" pitchFamily="49" charset="-122"/>
                          <a:cs typeface="+mn-cs"/>
                        </a:rPr>
                        <a:t>有效案例中的</a:t>
                      </a:r>
                      <a:r>
                        <a:rPr lang="en-US" sz="1100" kern="0">
                          <a:solidFill>
                            <a:schemeClr val="dk1"/>
                          </a:solidFill>
                          <a:effectLst/>
                          <a:latin typeface="黑体" panose="02010609060101010101" pitchFamily="49" charset="-122"/>
                          <a:ea typeface="黑体" panose="02010609060101010101" pitchFamily="49" charset="-122"/>
                          <a:cs typeface="+mn-cs"/>
                        </a:rPr>
                        <a:t> N</a:t>
                      </a:r>
                      <a:endParaRPr lang="zh-CN" sz="1100" kern="0">
                        <a:solidFill>
                          <a:schemeClr val="dk1"/>
                        </a:solidFill>
                        <a:effectLst/>
                        <a:latin typeface="黑体" panose="02010609060101010101" pitchFamily="49" charset="-122"/>
                        <a:ea typeface="黑体" panose="02010609060101010101" pitchFamily="49" charset="-122"/>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38100" algn="ctr" defTabSz="914400" rtl="0" eaLnBrk="1" latinLnBrk="0" hangingPunct="1">
                        <a:lnSpc>
                          <a:spcPts val="2000"/>
                        </a:lnSpc>
                        <a:spcAft>
                          <a:spcPts val="0"/>
                        </a:spcAft>
                      </a:pPr>
                      <a:r>
                        <a:rPr lang="en-US" sz="1100" kern="0" dirty="0">
                          <a:solidFill>
                            <a:schemeClr val="dk1"/>
                          </a:solidFill>
                          <a:effectLst/>
                          <a:latin typeface="黑体" panose="02010609060101010101" pitchFamily="49" charset="-122"/>
                          <a:ea typeface="黑体" panose="02010609060101010101" pitchFamily="49" charset="-122"/>
                          <a:cs typeface="+mn-cs"/>
                        </a:rPr>
                        <a:t>159195</a:t>
                      </a:r>
                      <a:endParaRPr lang="zh-CN" sz="1100" kern="0" dirty="0">
                        <a:solidFill>
                          <a:schemeClr val="dk1"/>
                        </a:solidFill>
                        <a:effectLst/>
                        <a:latin typeface="黑体" panose="02010609060101010101" pitchFamily="49" charset="-122"/>
                        <a:ea typeface="黑体" panose="02010609060101010101" pitchFamily="49" charset="-122"/>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lnSpc>
                          <a:spcPts val="2000"/>
                        </a:lnSpc>
                        <a:spcAft>
                          <a:spcPts val="0"/>
                        </a:spcAft>
                      </a:pPr>
                      <a:r>
                        <a:rPr lang="en-US" sz="1100" kern="0" dirty="0">
                          <a:solidFill>
                            <a:schemeClr val="dk1"/>
                          </a:solidFill>
                          <a:effectLst/>
                          <a:latin typeface="黑体" panose="02010609060101010101" pitchFamily="49" charset="-122"/>
                          <a:ea typeface="黑体" panose="02010609060101010101" pitchFamily="49" charset="-122"/>
                          <a:cs typeface="+mn-cs"/>
                        </a:rPr>
                        <a:t> </a:t>
                      </a:r>
                      <a:endParaRPr lang="zh-CN" sz="1100" kern="0" dirty="0">
                        <a:solidFill>
                          <a:schemeClr val="dk1"/>
                        </a:solidFill>
                        <a:effectLst/>
                        <a:latin typeface="黑体" panose="02010609060101010101" pitchFamily="49" charset="-122"/>
                        <a:ea typeface="黑体" panose="02010609060101010101" pitchFamily="49" charset="-122"/>
                        <a:cs typeface="+mn-cs"/>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lnSpc>
                          <a:spcPts val="2000"/>
                        </a:lnSpc>
                        <a:spcAft>
                          <a:spcPts val="0"/>
                        </a:spcAft>
                      </a:pPr>
                      <a:r>
                        <a:rPr lang="en-US" sz="1100" kern="0" dirty="0">
                          <a:solidFill>
                            <a:schemeClr val="dk1"/>
                          </a:solidFill>
                          <a:effectLst/>
                          <a:latin typeface="黑体" panose="02010609060101010101" pitchFamily="49" charset="-122"/>
                          <a:ea typeface="黑体" panose="02010609060101010101" pitchFamily="49" charset="-122"/>
                          <a:cs typeface="+mn-cs"/>
                        </a:rPr>
                        <a:t> </a:t>
                      </a:r>
                      <a:endParaRPr lang="zh-CN" sz="1100" kern="0" dirty="0">
                        <a:solidFill>
                          <a:schemeClr val="dk1"/>
                        </a:solidFill>
                        <a:effectLst/>
                        <a:latin typeface="黑体" panose="02010609060101010101" pitchFamily="49" charset="-122"/>
                        <a:ea typeface="黑体" panose="02010609060101010101" pitchFamily="49" charset="-122"/>
                        <a:cs typeface="+mn-cs"/>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bl>
          </a:graphicData>
        </a:graphic>
      </p:graphicFrame>
      <p:sp>
        <p:nvSpPr>
          <p:cNvPr id="12" name="Rectangle 11"/>
          <p:cNvSpPr/>
          <p:nvPr/>
        </p:nvSpPr>
        <p:spPr>
          <a:xfrm>
            <a:off x="4698645" y="3509127"/>
            <a:ext cx="3812309" cy="307777"/>
          </a:xfrm>
          <a:prstGeom prst="rect">
            <a:avLst/>
          </a:prstGeom>
        </p:spPr>
        <p:txBody>
          <a:bodyPr wrap="square">
            <a:spAutoFit/>
          </a:bodyPr>
          <a:lstStyle/>
          <a:p>
            <a:pPr algn="ctr"/>
            <a:r>
              <a:rPr lang="zh-CN" altLang="en-US" sz="1400" dirty="0">
                <a:latin typeface="黑体" panose="02010609060101010101" pitchFamily="49" charset="-122"/>
                <a:ea typeface="黑体" panose="02010609060101010101" pitchFamily="49" charset="-122"/>
                <a:cs typeface="Times New Roman" panose="02020603050405020304" pitchFamily="18" charset="0"/>
              </a:rPr>
              <a:t>工作经验* 行业（电子商务行业</a:t>
            </a:r>
            <a:r>
              <a:rPr lang="en-US" altLang="zh-CN" sz="1400" dirty="0">
                <a:latin typeface="黑体" panose="02010609060101010101" pitchFamily="49" charset="-122"/>
                <a:ea typeface="黑体" panose="02010609060101010101" pitchFamily="49" charset="-122"/>
                <a:cs typeface="Times New Roman" panose="02020603050405020304" pitchFamily="18" charset="0"/>
              </a:rPr>
              <a:t>-</a:t>
            </a:r>
            <a:r>
              <a:rPr lang="zh-CN" altLang="en-US" sz="1400" dirty="0">
                <a:latin typeface="黑体" panose="02010609060101010101" pitchFamily="49" charset="-122"/>
                <a:ea typeface="黑体" panose="02010609060101010101" pitchFamily="49" charset="-122"/>
                <a:cs typeface="Times New Roman" panose="02020603050405020304" pitchFamily="18" charset="0"/>
              </a:rPr>
              <a:t>传统行业）</a:t>
            </a:r>
            <a:endParaRPr lang="zh-CN" altLang="en-US" sz="1400" dirty="0">
              <a:latin typeface="黑体" panose="02010609060101010101" pitchFamily="49" charset="-122"/>
              <a:ea typeface="黑体" panose="02010609060101010101" pitchFamily="49" charset="-122"/>
            </a:endParaRPr>
          </a:p>
        </p:txBody>
      </p:sp>
      <p:sp>
        <p:nvSpPr>
          <p:cNvPr id="13" name="Rectangle 12"/>
          <p:cNvSpPr/>
          <p:nvPr/>
        </p:nvSpPr>
        <p:spPr>
          <a:xfrm>
            <a:off x="643798" y="3509127"/>
            <a:ext cx="3812309" cy="307777"/>
          </a:xfrm>
          <a:prstGeom prst="rect">
            <a:avLst/>
          </a:prstGeom>
        </p:spPr>
        <p:txBody>
          <a:bodyPr wrap="square">
            <a:spAutoFit/>
          </a:bodyPr>
          <a:lstStyle/>
          <a:p>
            <a:pPr algn="ctr"/>
            <a:r>
              <a:rPr lang="zh-CN" altLang="en-US" sz="1400" dirty="0">
                <a:latin typeface="黑体" panose="02010609060101010101" pitchFamily="49" charset="-122"/>
                <a:ea typeface="黑体" panose="02010609060101010101" pitchFamily="49" charset="-122"/>
                <a:cs typeface="Times New Roman" panose="02020603050405020304" pitchFamily="18" charset="0"/>
              </a:rPr>
              <a:t>工作经验* 行业（电子商务行业</a:t>
            </a:r>
            <a:r>
              <a:rPr lang="en-US" altLang="zh-CN" sz="1400" dirty="0">
                <a:latin typeface="黑体" panose="02010609060101010101" pitchFamily="49" charset="-122"/>
                <a:ea typeface="黑体" panose="02010609060101010101" pitchFamily="49" charset="-122"/>
                <a:cs typeface="Times New Roman" panose="02020603050405020304" pitchFamily="18" charset="0"/>
              </a:rPr>
              <a:t>-IT</a:t>
            </a:r>
            <a:r>
              <a:rPr lang="zh-CN" altLang="en-US" sz="1400" dirty="0">
                <a:latin typeface="黑体" panose="02010609060101010101" pitchFamily="49" charset="-122"/>
                <a:ea typeface="黑体" panose="02010609060101010101" pitchFamily="49" charset="-122"/>
                <a:cs typeface="Times New Roman" panose="02020603050405020304" pitchFamily="18" charset="0"/>
              </a:rPr>
              <a:t>行业）</a:t>
            </a:r>
            <a:endParaRPr lang="zh-CN" altLang="en-US" sz="1400" dirty="0">
              <a:latin typeface="黑体" panose="02010609060101010101" pitchFamily="49" charset="-122"/>
              <a:ea typeface="黑体" panose="02010609060101010101" pitchFamily="49" charset="-122"/>
            </a:endParaRPr>
          </a:p>
        </p:txBody>
      </p:sp>
      <p:sp>
        <p:nvSpPr>
          <p:cNvPr id="14" name="Rectangle 13"/>
          <p:cNvSpPr/>
          <p:nvPr/>
        </p:nvSpPr>
        <p:spPr>
          <a:xfrm>
            <a:off x="4698646" y="1658752"/>
            <a:ext cx="3812309" cy="307777"/>
          </a:xfrm>
          <a:prstGeom prst="rect">
            <a:avLst/>
          </a:prstGeom>
        </p:spPr>
        <p:txBody>
          <a:bodyPr wrap="square">
            <a:spAutoFit/>
          </a:bodyPr>
          <a:lstStyle/>
          <a:p>
            <a:pPr algn="ctr"/>
            <a:r>
              <a:rPr lang="zh-CN" altLang="en-US" sz="1400" dirty="0">
                <a:latin typeface="黑体" panose="02010609060101010101" pitchFamily="49" charset="-122"/>
                <a:ea typeface="黑体" panose="02010609060101010101" pitchFamily="49" charset="-122"/>
                <a:cs typeface="Times New Roman" panose="02020603050405020304" pitchFamily="18" charset="0"/>
              </a:rPr>
              <a:t>学历* 行业（电子商务行业</a:t>
            </a:r>
            <a:r>
              <a:rPr lang="en-US" altLang="zh-CN" sz="1400" dirty="0">
                <a:latin typeface="黑体" panose="02010609060101010101" pitchFamily="49" charset="-122"/>
                <a:ea typeface="黑体" panose="02010609060101010101" pitchFamily="49" charset="-122"/>
                <a:cs typeface="Times New Roman" panose="02020603050405020304" pitchFamily="18" charset="0"/>
              </a:rPr>
              <a:t>-</a:t>
            </a:r>
            <a:r>
              <a:rPr lang="zh-CN" altLang="en-US" sz="1400" dirty="0">
                <a:latin typeface="黑体" panose="02010609060101010101" pitchFamily="49" charset="-122"/>
                <a:ea typeface="黑体" panose="02010609060101010101" pitchFamily="49" charset="-122"/>
                <a:cs typeface="Times New Roman" panose="02020603050405020304" pitchFamily="18" charset="0"/>
              </a:rPr>
              <a:t>传统行业）</a:t>
            </a:r>
            <a:endParaRPr lang="zh-CN" altLang="en-US" sz="1400" dirty="0">
              <a:latin typeface="黑体" panose="02010609060101010101" pitchFamily="49" charset="-122"/>
              <a:ea typeface="黑体" panose="02010609060101010101" pitchFamily="49" charset="-122"/>
            </a:endParaRPr>
          </a:p>
        </p:txBody>
      </p:sp>
      <p:cxnSp>
        <p:nvCxnSpPr>
          <p:cNvPr id="16" name="Straight Connector 15"/>
          <p:cNvCxnSpPr/>
          <p:nvPr/>
        </p:nvCxnSpPr>
        <p:spPr>
          <a:xfrm>
            <a:off x="643782" y="3300032"/>
            <a:ext cx="786717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矩形 21"/>
          <p:cNvSpPr/>
          <p:nvPr/>
        </p:nvSpPr>
        <p:spPr>
          <a:xfrm>
            <a:off x="641400" y="5276775"/>
            <a:ext cx="6813500" cy="338554"/>
          </a:xfrm>
          <a:prstGeom prst="rect">
            <a:avLst/>
          </a:prstGeom>
        </p:spPr>
        <p:txBody>
          <a:bodyPr wrap="square">
            <a:spAutoFit/>
          </a:bodyPr>
          <a:lstStyle/>
          <a:p>
            <a:r>
              <a:rPr lang="zh-CN" altLang="en-US" sz="1600" dirty="0">
                <a:solidFill>
                  <a:prstClr val="black"/>
                </a:solidFill>
                <a:latin typeface="Franklin Gothic Medium"/>
                <a:ea typeface="微软雅黑" panose="020B0503020204020204" pitchFamily="34" charset="-122"/>
              </a:rPr>
              <a:t>所有卡方检验结果</a:t>
            </a:r>
            <a:r>
              <a:rPr lang="en-US" altLang="zh-CN" sz="1600" i="1" dirty="0">
                <a:solidFill>
                  <a:prstClr val="black"/>
                </a:solidFill>
                <a:latin typeface="Franklin Gothic Medium"/>
                <a:ea typeface="微软雅黑" panose="020B0503020204020204" pitchFamily="34" charset="-122"/>
              </a:rPr>
              <a:t>p</a:t>
            </a:r>
            <a:r>
              <a:rPr lang="zh-CN" altLang="en-US" sz="1600" dirty="0">
                <a:solidFill>
                  <a:prstClr val="black"/>
                </a:solidFill>
                <a:latin typeface="Franklin Gothic Medium"/>
                <a:ea typeface="微软雅黑" panose="020B0503020204020204" pitchFamily="34" charset="-122"/>
              </a:rPr>
              <a:t>值都小于</a:t>
            </a:r>
            <a:r>
              <a:rPr lang="en-US" altLang="zh-CN" sz="1600" dirty="0">
                <a:solidFill>
                  <a:prstClr val="black"/>
                </a:solidFill>
                <a:latin typeface="Franklin Gothic Medium"/>
                <a:ea typeface="微软雅黑" panose="020B0503020204020204" pitchFamily="34" charset="-122"/>
              </a:rPr>
              <a:t>0.05</a:t>
            </a:r>
            <a:r>
              <a:rPr lang="zh-CN" altLang="en-US" sz="1600" dirty="0">
                <a:solidFill>
                  <a:prstClr val="black"/>
                </a:solidFill>
                <a:latin typeface="Franklin Gothic Medium"/>
                <a:ea typeface="微软雅黑" panose="020B0503020204020204" pitchFamily="34" charset="-122"/>
              </a:rPr>
              <a:t>，说明：</a:t>
            </a:r>
            <a:endParaRPr lang="zh-CN" altLang="en-US" sz="1600" i="1" dirty="0">
              <a:solidFill>
                <a:prstClr val="black"/>
              </a:solidFill>
              <a:latin typeface="Franklin Gothic Medium"/>
              <a:ea typeface="微软雅黑" panose="020B0503020204020204" pitchFamily="34" charset="-122"/>
            </a:endParaRPr>
          </a:p>
        </p:txBody>
      </p:sp>
      <p:sp>
        <p:nvSpPr>
          <p:cNvPr id="18" name="矩形 25"/>
          <p:cNvSpPr/>
          <p:nvPr/>
        </p:nvSpPr>
        <p:spPr>
          <a:xfrm>
            <a:off x="641400" y="5612587"/>
            <a:ext cx="7869552" cy="338554"/>
          </a:xfrm>
          <a:prstGeom prst="rect">
            <a:avLst/>
          </a:prstGeom>
          <a:solidFill>
            <a:srgbClr val="0070C0"/>
          </a:solidFill>
        </p:spPr>
        <p:txBody>
          <a:bodyPr wrap="square">
            <a:spAutoFit/>
          </a:bodyPr>
          <a:lstStyle/>
          <a:p>
            <a:r>
              <a:rPr lang="zh-CN" altLang="en-US" sz="1600" dirty="0">
                <a:solidFill>
                  <a:prstClr val="white"/>
                </a:solidFill>
                <a:latin typeface="Franklin Gothic Medium"/>
                <a:ea typeface="微软雅黑" panose="020B0503020204020204" pitchFamily="34" charset="-122"/>
              </a:rPr>
              <a:t>电子商务与其他两个行业在学历和工作经验两个维度，对人才的需求有显著的差异</a:t>
            </a:r>
          </a:p>
        </p:txBody>
      </p:sp>
    </p:spTree>
    <p:extLst>
      <p:ext uri="{BB962C8B-B14F-4D97-AF65-F5344CB8AC3E}">
        <p14:creationId xmlns="" xmlns:p14="http://schemas.microsoft.com/office/powerpoint/2010/main" val="1114223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438150" y="463552"/>
            <a:ext cx="1326004" cy="1323439"/>
          </a:xfrm>
          <a:prstGeom prst="rect">
            <a:avLst/>
          </a:prstGeom>
          <a:noFill/>
          <a:ln w="9525">
            <a:noFill/>
            <a:miter lim="800000"/>
            <a:headEnd/>
            <a:tailEnd/>
          </a:ln>
        </p:spPr>
        <p:txBody>
          <a:bodyPr wrap="none">
            <a:spAutoFit/>
          </a:bodyPr>
          <a:lstStyle/>
          <a:p>
            <a:r>
              <a:rPr lang="en-US" sz="8000" dirty="0">
                <a:latin typeface="Helvetica 35 Thin" pitchFamily="34" charset="0"/>
              </a:rPr>
              <a:t>#</a:t>
            </a:r>
            <a:r>
              <a:rPr lang="en-US" altLang="zh-CN" sz="8000" dirty="0">
                <a:latin typeface="Helvetica 35 Thin" pitchFamily="34" charset="0"/>
              </a:rPr>
              <a:t>3</a:t>
            </a:r>
            <a:endParaRPr lang="en-US" sz="8000" dirty="0">
              <a:latin typeface="Helvetica 35 Thin" pitchFamily="34" charset="0"/>
            </a:endParaRPr>
          </a:p>
        </p:txBody>
      </p:sp>
      <p:sp>
        <p:nvSpPr>
          <p:cNvPr id="19" name="Rectangle 18"/>
          <p:cNvSpPr/>
          <p:nvPr/>
        </p:nvSpPr>
        <p:spPr>
          <a:xfrm>
            <a:off x="1" y="2421227"/>
            <a:ext cx="6555347" cy="1880316"/>
          </a:xfrm>
          <a:prstGeom prst="rect">
            <a:avLst/>
          </a:prstGeom>
          <a:solidFill>
            <a:srgbClr val="54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Picture 20"/>
          <p:cNvPicPr>
            <a:picLocks noChangeAspect="1"/>
          </p:cNvPicPr>
          <p:nvPr/>
        </p:nvPicPr>
        <p:blipFill>
          <a:blip r:embed="rId2" cstate="print">
            <a:extLst>
              <a:ext uri="{BEBA8EAE-BF5A-486C-A8C5-ECC9F3942E4B}">
                <a14:imgProps xmlns="" xmlns:a14="http://schemas.microsoft.com/office/drawing/2010/main">
                  <a14:imgLayer r:embed="rId3">
                    <a14:imgEffect>
                      <a14:saturation sat="0"/>
                    </a14:imgEffect>
                  </a14:imgLayer>
                </a14:imgProps>
              </a:ext>
              <a:ext uri="{28A0092B-C50C-407E-A947-70E740481C1C}">
                <a14:useLocalDpi xmlns="" xmlns:a14="http://schemas.microsoft.com/office/drawing/2010/main" val="0"/>
              </a:ext>
            </a:extLst>
          </a:blip>
          <a:stretch>
            <a:fillRect/>
          </a:stretch>
        </p:blipFill>
        <p:spPr>
          <a:xfrm>
            <a:off x="6664149" y="2421229"/>
            <a:ext cx="2482210" cy="1868845"/>
          </a:xfrm>
          <a:prstGeom prst="rect">
            <a:avLst/>
          </a:prstGeom>
          <a:noFill/>
          <a:ln>
            <a:noFill/>
          </a:ln>
        </p:spPr>
      </p:pic>
      <p:sp>
        <p:nvSpPr>
          <p:cNvPr id="3" name="TextBox 2"/>
          <p:cNvSpPr txBox="1"/>
          <p:nvPr/>
        </p:nvSpPr>
        <p:spPr>
          <a:xfrm>
            <a:off x="2886" y="2421227"/>
            <a:ext cx="6555346" cy="1077218"/>
          </a:xfrm>
          <a:prstGeom prst="rect">
            <a:avLst/>
          </a:prstGeom>
          <a:noFill/>
        </p:spPr>
        <p:txBody>
          <a:bodyPr wrap="square" rtlCol="0">
            <a:spAutoFit/>
          </a:bodyPr>
          <a:lstStyle>
            <a:defPPr>
              <a:defRPr lang="zh-CN"/>
            </a:defPPr>
            <a:lvl1pPr algn="r">
              <a:defRPr sz="3200">
                <a:solidFill>
                  <a:schemeClr val="bg1">
                    <a:lumMod val="95000"/>
                  </a:schemeClr>
                </a:solidFill>
                <a:latin typeface="方正粗宋简体" panose="03000509000000000000" pitchFamily="65" charset="-122"/>
                <a:ea typeface="方正粗宋简体" panose="03000509000000000000" pitchFamily="65" charset="-122"/>
              </a:defRPr>
            </a:lvl1pPr>
          </a:lstStyle>
          <a:p>
            <a:r>
              <a:rPr lang="zh-CN" altLang="zh-CN" dirty="0"/>
              <a:t>电子商务行业人才需求</a:t>
            </a:r>
            <a:endParaRPr lang="en-US" altLang="zh-CN" dirty="0"/>
          </a:p>
          <a:p>
            <a:r>
              <a:rPr lang="zh-CN" altLang="en-US" dirty="0"/>
              <a:t>对比分析</a:t>
            </a:r>
          </a:p>
        </p:txBody>
      </p:sp>
    </p:spTree>
    <p:extLst>
      <p:ext uri="{BB962C8B-B14F-4D97-AF65-F5344CB8AC3E}">
        <p14:creationId xmlns="" xmlns:p14="http://schemas.microsoft.com/office/powerpoint/2010/main" val="9294466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78795" y="1015753"/>
            <a:ext cx="7315201" cy="36712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aphicFrame>
        <p:nvGraphicFramePr>
          <p:cNvPr id="4" name="图表 5"/>
          <p:cNvGraphicFramePr/>
          <p:nvPr>
            <p:extLst>
              <p:ext uri="{D42A27DB-BD31-4B8C-83A1-F6EECF244321}">
                <p14:modId xmlns="" xmlns:p14="http://schemas.microsoft.com/office/powerpoint/2010/main" val="3458677552"/>
              </p:ext>
            </p:extLst>
          </p:nvPr>
        </p:nvGraphicFramePr>
        <p:xfrm>
          <a:off x="1094705" y="1250755"/>
          <a:ext cx="6903075" cy="3257747"/>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644569" y="1015753"/>
            <a:ext cx="4206990" cy="338554"/>
          </a:xfrm>
          <a:prstGeom prst="rect">
            <a:avLst/>
          </a:prstGeom>
        </p:spPr>
        <p:txBody>
          <a:bodyPr wrap="square">
            <a:spAutoFit/>
          </a:bodyPr>
          <a:lstStyle/>
          <a:p>
            <a:pPr algn="ctr"/>
            <a:r>
              <a:rPr lang="zh-CN" altLang="zh-CN" sz="1600" dirty="0">
                <a:latin typeface="黑体" panose="02010609060101010101" pitchFamily="49" charset="-122"/>
                <a:ea typeface="黑体" panose="02010609060101010101" pitchFamily="49" charset="-122"/>
                <a:cs typeface="Times New Roman" panose="02020603050405020304" pitchFamily="18" charset="0"/>
              </a:rPr>
              <a:t>行业</a:t>
            </a:r>
            <a:r>
              <a:rPr lang="en-US" altLang="zh-CN" sz="1600" dirty="0">
                <a:latin typeface="黑体" panose="02010609060101010101" pitchFamily="49" charset="-122"/>
                <a:ea typeface="黑体" panose="02010609060101010101" pitchFamily="49" charset="-122"/>
              </a:rPr>
              <a:t>-</a:t>
            </a:r>
            <a:r>
              <a:rPr lang="zh-CN" altLang="zh-CN" sz="1600" dirty="0">
                <a:latin typeface="黑体" panose="02010609060101010101" pitchFamily="49" charset="-122"/>
                <a:ea typeface="黑体" panose="02010609060101010101" pitchFamily="49" charset="-122"/>
                <a:cs typeface="Times New Roman" panose="02020603050405020304" pitchFamily="18" charset="0"/>
              </a:rPr>
              <a:t>学历人才需求分布折线图</a:t>
            </a:r>
            <a:endParaRPr lang="zh-CN" altLang="en-US" sz="1600" dirty="0">
              <a:latin typeface="黑体" panose="02010609060101010101" pitchFamily="49" charset="-122"/>
              <a:ea typeface="黑体" panose="02010609060101010101" pitchFamily="49" charset="-122"/>
            </a:endParaRPr>
          </a:p>
        </p:txBody>
      </p:sp>
      <p:sp>
        <p:nvSpPr>
          <p:cNvPr id="9" name="单圆角矩形 7"/>
          <p:cNvSpPr/>
          <p:nvPr/>
        </p:nvSpPr>
        <p:spPr>
          <a:xfrm flipH="1" flipV="1">
            <a:off x="978792" y="5207370"/>
            <a:ext cx="7315201" cy="1396630"/>
          </a:xfrm>
          <a:prstGeom prst="round1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0" name="Text Box 10"/>
          <p:cNvSpPr txBox="1">
            <a:spLocks noChangeArrowheads="1"/>
          </p:cNvSpPr>
          <p:nvPr/>
        </p:nvSpPr>
        <p:spPr bwMode="auto">
          <a:xfrm>
            <a:off x="1123262" y="5758036"/>
            <a:ext cx="7044931" cy="960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85750" indent="-285750"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lnSpc>
                <a:spcPct val="150000"/>
              </a:lnSpc>
              <a:buFont typeface="Arial" charset="0"/>
              <a:buChar char="•"/>
            </a:pPr>
            <a:r>
              <a:rPr lang="zh-CN" altLang="en-US" sz="1400" dirty="0">
                <a:solidFill>
                  <a:schemeClr val="bg1"/>
                </a:solidFill>
                <a:latin typeface="微软雅黑" pitchFamily="34" charset="-122"/>
                <a:ea typeface="微软雅黑" pitchFamily="34" charset="-122"/>
              </a:rPr>
              <a:t>与</a:t>
            </a:r>
            <a:r>
              <a:rPr lang="en-US" altLang="zh-CN" sz="1400" dirty="0">
                <a:solidFill>
                  <a:schemeClr val="bg1"/>
                </a:solidFill>
                <a:latin typeface="微软雅黑" pitchFamily="34" charset="-122"/>
                <a:ea typeface="微软雅黑" pitchFamily="34" charset="-122"/>
              </a:rPr>
              <a:t>IT</a:t>
            </a:r>
            <a:r>
              <a:rPr lang="zh-CN" altLang="en-US" sz="1400" dirty="0">
                <a:solidFill>
                  <a:schemeClr val="bg1"/>
                </a:solidFill>
                <a:latin typeface="微软雅黑" pitchFamily="34" charset="-122"/>
                <a:ea typeface="微软雅黑" pitchFamily="34" charset="-122"/>
              </a:rPr>
              <a:t>行业和传统行业相比，电子商务行业偏好受过高等教育的专科人才，对高学历人才和低学历人才的需求都不高。</a:t>
            </a:r>
          </a:p>
        </p:txBody>
      </p:sp>
      <p:sp>
        <p:nvSpPr>
          <p:cNvPr id="11" name="Rectangle 14"/>
          <p:cNvSpPr>
            <a:spLocks noChangeArrowheads="1"/>
          </p:cNvSpPr>
          <p:nvPr/>
        </p:nvSpPr>
        <p:spPr bwMode="auto">
          <a:xfrm>
            <a:off x="1023247" y="5296272"/>
            <a:ext cx="3046134" cy="366712"/>
          </a:xfrm>
          <a:prstGeom prst="rect">
            <a:avLst/>
          </a:prstGeom>
          <a:solidFill>
            <a:srgbClr val="0070C0"/>
          </a:solidFill>
          <a:ln>
            <a:noFill/>
          </a:ln>
        </p:spPr>
        <p:txBody>
          <a:bodyPr anchor="ctr"/>
          <a:lstStyle/>
          <a:p>
            <a:pPr algn="ctr"/>
            <a:r>
              <a:rPr lang="zh-CN" altLang="en-US" b="1" dirty="0">
                <a:solidFill>
                  <a:schemeClr val="bg1"/>
                </a:solidFill>
                <a:latin typeface="微软雅黑" pitchFamily="34" charset="-122"/>
                <a:ea typeface="微软雅黑" pitchFamily="34" charset="-122"/>
              </a:rPr>
              <a:t>主要分析结果</a:t>
            </a:r>
          </a:p>
        </p:txBody>
      </p:sp>
      <p:sp>
        <p:nvSpPr>
          <p:cNvPr id="12" name="Isosceles Triangle 11"/>
          <p:cNvSpPr/>
          <p:nvPr/>
        </p:nvSpPr>
        <p:spPr>
          <a:xfrm rot="10800000">
            <a:off x="2450040" y="4858293"/>
            <a:ext cx="4330700" cy="177800"/>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矩形 13"/>
          <p:cNvSpPr/>
          <p:nvPr/>
        </p:nvSpPr>
        <p:spPr>
          <a:xfrm>
            <a:off x="540751" y="0"/>
            <a:ext cx="154574" cy="788194"/>
          </a:xfrm>
          <a:prstGeom prst="rect">
            <a:avLst/>
          </a:prstGeom>
          <a:solidFill>
            <a:srgbClr val="54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770437" y="395451"/>
            <a:ext cx="4608511" cy="461665"/>
          </a:xfrm>
          <a:prstGeom prst="rect">
            <a:avLst/>
          </a:prstGeom>
          <a:noFill/>
        </p:spPr>
        <p:txBody>
          <a:bodyPr wrap="square" rtlCol="0">
            <a:spAutoFit/>
          </a:bodyPr>
          <a:lstStyle/>
          <a:p>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电子商务行业学历需求特征</a:t>
            </a:r>
          </a:p>
        </p:txBody>
      </p:sp>
    </p:spTree>
    <p:extLst>
      <p:ext uri="{BB962C8B-B14F-4D97-AF65-F5344CB8AC3E}">
        <p14:creationId xmlns="" xmlns:p14="http://schemas.microsoft.com/office/powerpoint/2010/main" val="17069667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3"/>
          <p:cNvSpPr/>
          <p:nvPr/>
        </p:nvSpPr>
        <p:spPr>
          <a:xfrm>
            <a:off x="540751" y="0"/>
            <a:ext cx="154574" cy="788194"/>
          </a:xfrm>
          <a:prstGeom prst="rect">
            <a:avLst/>
          </a:prstGeom>
          <a:solidFill>
            <a:srgbClr val="54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770437" y="395451"/>
            <a:ext cx="6684465" cy="461665"/>
          </a:xfrm>
          <a:prstGeom prst="rect">
            <a:avLst/>
          </a:prstGeom>
          <a:noFill/>
        </p:spPr>
        <p:txBody>
          <a:bodyPr wrap="square" rtlCol="0">
            <a:spAutoFit/>
          </a:bodyPr>
          <a:lstStyle/>
          <a:p>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电子商务行业工作经验需求差异性分析</a:t>
            </a:r>
          </a:p>
        </p:txBody>
      </p:sp>
      <p:sp>
        <p:nvSpPr>
          <p:cNvPr id="24" name="Oval 23"/>
          <p:cNvSpPr/>
          <p:nvPr/>
        </p:nvSpPr>
        <p:spPr>
          <a:xfrm>
            <a:off x="527872" y="1455308"/>
            <a:ext cx="2382593" cy="2382593"/>
          </a:xfrm>
          <a:prstGeom prst="ellipse">
            <a:avLst/>
          </a:prstGeom>
          <a:solidFill>
            <a:srgbClr val="54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Hiragino Sans GB W3" panose="020B0300000000000000" pitchFamily="34" charset="-122"/>
                <a:ea typeface="Hiragino Sans GB W3" panose="020B0300000000000000" pitchFamily="34" charset="-122"/>
              </a:rPr>
              <a:t>信息密集性</a:t>
            </a:r>
          </a:p>
        </p:txBody>
      </p:sp>
      <p:sp>
        <p:nvSpPr>
          <p:cNvPr id="25" name="Oval 24"/>
          <p:cNvSpPr/>
          <p:nvPr/>
        </p:nvSpPr>
        <p:spPr>
          <a:xfrm>
            <a:off x="3438497" y="1455308"/>
            <a:ext cx="2382593" cy="2382593"/>
          </a:xfrm>
          <a:prstGeom prst="ellipse">
            <a:avLst/>
          </a:prstGeom>
          <a:solidFill>
            <a:srgbClr val="54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Hiragino Sans GB W3" panose="020B0300000000000000" pitchFamily="34" charset="-122"/>
                <a:ea typeface="Hiragino Sans GB W3" panose="020B0300000000000000" pitchFamily="34" charset="-122"/>
              </a:rPr>
              <a:t>职能草根性</a:t>
            </a:r>
          </a:p>
        </p:txBody>
      </p:sp>
      <p:sp>
        <p:nvSpPr>
          <p:cNvPr id="26" name="Oval 25"/>
          <p:cNvSpPr/>
          <p:nvPr/>
        </p:nvSpPr>
        <p:spPr>
          <a:xfrm>
            <a:off x="6349122" y="1455307"/>
            <a:ext cx="2382593" cy="2382593"/>
          </a:xfrm>
          <a:prstGeom prst="ellipse">
            <a:avLst/>
          </a:prstGeom>
          <a:solidFill>
            <a:srgbClr val="54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Hiragino Sans GB W3" panose="020B0300000000000000" pitchFamily="34" charset="-122"/>
                <a:ea typeface="Hiragino Sans GB W3" panose="020B0300000000000000" pitchFamily="34" charset="-122"/>
              </a:rPr>
              <a:t>知识重构性</a:t>
            </a:r>
          </a:p>
        </p:txBody>
      </p:sp>
      <p:sp>
        <p:nvSpPr>
          <p:cNvPr id="28" name="Rounded Rectangle 27"/>
          <p:cNvSpPr/>
          <p:nvPr/>
        </p:nvSpPr>
        <p:spPr>
          <a:xfrm>
            <a:off x="695325" y="4520485"/>
            <a:ext cx="7882005" cy="1764405"/>
          </a:xfrm>
          <a:prstGeom prst="roundRect">
            <a:avLst>
              <a:gd name="adj" fmla="val 571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Isosceles Triangle 28"/>
          <p:cNvSpPr/>
          <p:nvPr/>
        </p:nvSpPr>
        <p:spPr>
          <a:xfrm rot="10800000">
            <a:off x="1171815" y="4076162"/>
            <a:ext cx="1094705" cy="20606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Isosceles Triangle 29"/>
          <p:cNvSpPr/>
          <p:nvPr/>
        </p:nvSpPr>
        <p:spPr>
          <a:xfrm rot="10800000">
            <a:off x="4082440" y="4076162"/>
            <a:ext cx="1094705" cy="20606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Isosceles Triangle 30"/>
          <p:cNvSpPr/>
          <p:nvPr/>
        </p:nvSpPr>
        <p:spPr>
          <a:xfrm rot="10800000">
            <a:off x="6993065" y="4076162"/>
            <a:ext cx="1094705" cy="20606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Rectangle 31"/>
          <p:cNvSpPr/>
          <p:nvPr/>
        </p:nvSpPr>
        <p:spPr>
          <a:xfrm>
            <a:off x="967151" y="4754384"/>
            <a:ext cx="7313964" cy="1200329"/>
          </a:xfrm>
          <a:prstGeom prst="rect">
            <a:avLst/>
          </a:prstGeom>
        </p:spPr>
        <p:txBody>
          <a:bodyPr wrap="square">
            <a:spAutoFit/>
          </a:bodyPr>
          <a:lstStyle/>
          <a:p>
            <a:r>
              <a:rPr lang="zh-CN" altLang="en-US" dirty="0">
                <a:solidFill>
                  <a:schemeClr val="tx1">
                    <a:lumMod val="85000"/>
                    <a:lumOff val="15000"/>
                  </a:schemeClr>
                </a:solidFill>
                <a:latin typeface="Hiragino Sans GB W3" panose="020B0300000000000000" pitchFamily="34" charset="-122"/>
                <a:ea typeface="Hiragino Sans GB W3" panose="020B0300000000000000" pitchFamily="34" charset="-122"/>
              </a:rPr>
              <a:t>新事物接受</a:t>
            </a:r>
            <a:r>
              <a:rPr lang="zh-CN" altLang="en-US" dirty="0" smtClean="0">
                <a:solidFill>
                  <a:schemeClr val="tx1">
                    <a:lumMod val="85000"/>
                    <a:lumOff val="15000"/>
                  </a:schemeClr>
                </a:solidFill>
                <a:latin typeface="Hiragino Sans GB W3" panose="020B0300000000000000" pitchFamily="34" charset="-122"/>
                <a:ea typeface="Hiragino Sans GB W3" panose="020B0300000000000000" pitchFamily="34" charset="-122"/>
              </a:rPr>
              <a:t>度</a:t>
            </a:r>
            <a:r>
              <a:rPr lang="zh-CN" altLang="en-US" dirty="0">
                <a:solidFill>
                  <a:schemeClr val="tx1">
                    <a:lumMod val="85000"/>
                    <a:lumOff val="15000"/>
                  </a:schemeClr>
                </a:solidFill>
                <a:latin typeface="Hiragino Sans GB W3" panose="020B0300000000000000" pitchFamily="34" charset="-122"/>
                <a:ea typeface="Hiragino Sans GB W3" panose="020B0300000000000000" pitchFamily="34" charset="-122"/>
              </a:rPr>
              <a:t>新事物接受</a:t>
            </a:r>
            <a:r>
              <a:rPr lang="zh-CN" altLang="en-US" dirty="0" smtClean="0">
                <a:solidFill>
                  <a:schemeClr val="tx1">
                    <a:lumMod val="85000"/>
                    <a:lumOff val="15000"/>
                  </a:schemeClr>
                </a:solidFill>
                <a:latin typeface="Hiragino Sans GB W3" panose="020B0300000000000000" pitchFamily="34" charset="-122"/>
                <a:ea typeface="Hiragino Sans GB W3" panose="020B0300000000000000" pitchFamily="34" charset="-122"/>
              </a:rPr>
              <a:t>度，新</a:t>
            </a:r>
            <a:r>
              <a:rPr lang="zh-CN" altLang="en-US" dirty="0">
                <a:solidFill>
                  <a:schemeClr val="tx1">
                    <a:lumMod val="85000"/>
                    <a:lumOff val="15000"/>
                  </a:schemeClr>
                </a:solidFill>
                <a:latin typeface="Hiragino Sans GB W3" panose="020B0300000000000000" pitchFamily="34" charset="-122"/>
                <a:ea typeface="Hiragino Sans GB W3" panose="020B0300000000000000" pitchFamily="34" charset="-122"/>
              </a:rPr>
              <a:t>事物接受</a:t>
            </a:r>
            <a:r>
              <a:rPr lang="zh-CN" altLang="en-US" dirty="0" smtClean="0">
                <a:solidFill>
                  <a:schemeClr val="tx1">
                    <a:lumMod val="85000"/>
                    <a:lumOff val="15000"/>
                  </a:schemeClr>
                </a:solidFill>
                <a:latin typeface="Hiragino Sans GB W3" panose="020B0300000000000000" pitchFamily="34" charset="-122"/>
                <a:ea typeface="Hiragino Sans GB W3" panose="020B0300000000000000" pitchFamily="34" charset="-122"/>
              </a:rPr>
              <a:t>度新</a:t>
            </a:r>
            <a:r>
              <a:rPr lang="zh-CN" altLang="en-US" dirty="0">
                <a:solidFill>
                  <a:schemeClr val="tx1">
                    <a:lumMod val="85000"/>
                    <a:lumOff val="15000"/>
                  </a:schemeClr>
                </a:solidFill>
                <a:latin typeface="Hiragino Sans GB W3" panose="020B0300000000000000" pitchFamily="34" charset="-122"/>
                <a:ea typeface="Hiragino Sans GB W3" panose="020B0300000000000000" pitchFamily="34" charset="-122"/>
              </a:rPr>
              <a:t>事物接受</a:t>
            </a:r>
            <a:r>
              <a:rPr lang="zh-CN" altLang="en-US" dirty="0" smtClean="0">
                <a:solidFill>
                  <a:schemeClr val="tx1">
                    <a:lumMod val="85000"/>
                    <a:lumOff val="15000"/>
                  </a:schemeClr>
                </a:solidFill>
                <a:latin typeface="Hiragino Sans GB W3" panose="020B0300000000000000" pitchFamily="34" charset="-122"/>
                <a:ea typeface="Hiragino Sans GB W3" panose="020B0300000000000000" pitchFamily="34" charset="-122"/>
              </a:rPr>
              <a:t>度，新</a:t>
            </a:r>
            <a:r>
              <a:rPr lang="zh-CN" altLang="en-US" dirty="0">
                <a:solidFill>
                  <a:schemeClr val="tx1">
                    <a:lumMod val="85000"/>
                    <a:lumOff val="15000"/>
                  </a:schemeClr>
                </a:solidFill>
                <a:latin typeface="Hiragino Sans GB W3" panose="020B0300000000000000" pitchFamily="34" charset="-122"/>
                <a:ea typeface="Hiragino Sans GB W3" panose="020B0300000000000000" pitchFamily="34" charset="-122"/>
              </a:rPr>
              <a:t>事物接受</a:t>
            </a:r>
            <a:r>
              <a:rPr lang="zh-CN" altLang="en-US" dirty="0" smtClean="0">
                <a:solidFill>
                  <a:schemeClr val="tx1">
                    <a:lumMod val="85000"/>
                    <a:lumOff val="15000"/>
                  </a:schemeClr>
                </a:solidFill>
                <a:latin typeface="Hiragino Sans GB W3" panose="020B0300000000000000" pitchFamily="34" charset="-122"/>
                <a:ea typeface="Hiragino Sans GB W3" panose="020B0300000000000000" pitchFamily="34" charset="-122"/>
              </a:rPr>
              <a:t>度，</a:t>
            </a:r>
            <a:r>
              <a:rPr lang="zh-CN" altLang="en-US" dirty="0">
                <a:solidFill>
                  <a:schemeClr val="tx1">
                    <a:lumMod val="85000"/>
                    <a:lumOff val="15000"/>
                  </a:schemeClr>
                </a:solidFill>
                <a:latin typeface="Hiragino Sans GB W3" panose="020B0300000000000000" pitchFamily="34" charset="-122"/>
                <a:ea typeface="Hiragino Sans GB W3" panose="020B0300000000000000" pitchFamily="34" charset="-122"/>
              </a:rPr>
              <a:t>新事物接受度新事物接受度，新事物接受</a:t>
            </a:r>
            <a:r>
              <a:rPr lang="zh-CN" altLang="en-US" dirty="0" smtClean="0">
                <a:solidFill>
                  <a:schemeClr val="tx1">
                    <a:lumMod val="85000"/>
                    <a:lumOff val="15000"/>
                  </a:schemeClr>
                </a:solidFill>
                <a:latin typeface="Hiragino Sans GB W3" panose="020B0300000000000000" pitchFamily="34" charset="-122"/>
                <a:ea typeface="Hiragino Sans GB W3" panose="020B0300000000000000" pitchFamily="34" charset="-122"/>
              </a:rPr>
              <a:t>度。</a:t>
            </a:r>
            <a:r>
              <a:rPr lang="zh-CN" altLang="en-US" dirty="0">
                <a:solidFill>
                  <a:schemeClr val="tx1">
                    <a:lumMod val="85000"/>
                    <a:lumOff val="15000"/>
                  </a:schemeClr>
                </a:solidFill>
                <a:latin typeface="Hiragino Sans GB W3" panose="020B0300000000000000" pitchFamily="34" charset="-122"/>
                <a:ea typeface="Hiragino Sans GB W3" panose="020B0300000000000000" pitchFamily="34" charset="-122"/>
              </a:rPr>
              <a:t>新事物接受度新事物接受度，新事物接受度新事物接受度，新事物接受度，新事物接受度新事物接受度，新事物接受</a:t>
            </a:r>
            <a:r>
              <a:rPr lang="zh-CN" altLang="en-US" dirty="0" smtClean="0">
                <a:solidFill>
                  <a:schemeClr val="tx1">
                    <a:lumMod val="85000"/>
                    <a:lumOff val="15000"/>
                  </a:schemeClr>
                </a:solidFill>
                <a:latin typeface="Hiragino Sans GB W3" panose="020B0300000000000000" pitchFamily="34" charset="-122"/>
                <a:ea typeface="Hiragino Sans GB W3" panose="020B0300000000000000" pitchFamily="34" charset="-122"/>
              </a:rPr>
              <a:t>度</a:t>
            </a:r>
            <a:endParaRPr lang="zh-CN" altLang="en-US" dirty="0">
              <a:solidFill>
                <a:schemeClr val="tx1">
                  <a:lumMod val="85000"/>
                  <a:lumOff val="15000"/>
                </a:schemeClr>
              </a:solidFill>
              <a:latin typeface="Hiragino Sans GB W3" panose="020B0300000000000000" pitchFamily="34" charset="-122"/>
              <a:ea typeface="Hiragino Sans GB W3" panose="020B0300000000000000" pitchFamily="34" charset="-122"/>
            </a:endParaRPr>
          </a:p>
        </p:txBody>
      </p:sp>
    </p:spTree>
    <p:extLst>
      <p:ext uri="{BB962C8B-B14F-4D97-AF65-F5344CB8AC3E}">
        <p14:creationId xmlns="" xmlns:p14="http://schemas.microsoft.com/office/powerpoint/2010/main" val="111179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32"/>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9"/>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4"/>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5"/>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animBg="1"/>
      <p:bldP spid="25" grpId="1" animBg="1"/>
      <p:bldP spid="26" grpId="0" animBg="1"/>
      <p:bldP spid="28" grpId="0" animBg="1"/>
      <p:bldP spid="29" grpId="0" animBg="1"/>
      <p:bldP spid="29" grpId="1" animBg="1"/>
      <p:bldP spid="30" grpId="0" animBg="1"/>
      <p:bldP spid="30" grpId="1" animBg="1"/>
      <p:bldP spid="31" grpId="0" animBg="1"/>
      <p:bldP spid="32" grpId="0"/>
      <p:bldP spid="3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78795" y="1168153"/>
            <a:ext cx="7315201" cy="36712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Rectangle 4"/>
          <p:cNvSpPr/>
          <p:nvPr/>
        </p:nvSpPr>
        <p:spPr>
          <a:xfrm>
            <a:off x="2644569" y="1168153"/>
            <a:ext cx="4206990" cy="338554"/>
          </a:xfrm>
          <a:prstGeom prst="rect">
            <a:avLst/>
          </a:prstGeom>
        </p:spPr>
        <p:txBody>
          <a:bodyPr wrap="square">
            <a:spAutoFit/>
          </a:bodyPr>
          <a:lstStyle/>
          <a:p>
            <a:pPr algn="ctr"/>
            <a:r>
              <a:rPr lang="zh-CN" altLang="zh-CN" sz="1600" dirty="0">
                <a:latin typeface="黑体" panose="02010609060101010101" pitchFamily="49" charset="-122"/>
                <a:ea typeface="黑体" panose="02010609060101010101" pitchFamily="49" charset="-122"/>
                <a:cs typeface="Times New Roman" panose="02020603050405020304" pitchFamily="18" charset="0"/>
              </a:rPr>
              <a:t>行业</a:t>
            </a:r>
            <a:r>
              <a:rPr lang="en-US" altLang="zh-CN" sz="1600" dirty="0">
                <a:latin typeface="黑体" panose="02010609060101010101" pitchFamily="49" charset="-122"/>
                <a:ea typeface="黑体" panose="02010609060101010101" pitchFamily="49" charset="-122"/>
              </a:rPr>
              <a:t>-</a:t>
            </a:r>
            <a:r>
              <a:rPr lang="zh-CN" altLang="en-US" sz="1600" dirty="0">
                <a:latin typeface="黑体" panose="02010609060101010101" pitchFamily="49" charset="-122"/>
                <a:ea typeface="黑体" panose="02010609060101010101" pitchFamily="49" charset="-122"/>
                <a:cs typeface="Times New Roman" panose="02020603050405020304" pitchFamily="18" charset="0"/>
              </a:rPr>
              <a:t>工作经验</a:t>
            </a:r>
            <a:r>
              <a:rPr lang="zh-CN" altLang="zh-CN" sz="1600" dirty="0">
                <a:latin typeface="黑体" panose="02010609060101010101" pitchFamily="49" charset="-122"/>
                <a:ea typeface="黑体" panose="02010609060101010101" pitchFamily="49" charset="-122"/>
                <a:cs typeface="Times New Roman" panose="02020603050405020304" pitchFamily="18" charset="0"/>
              </a:rPr>
              <a:t>人才需求分布折线图</a:t>
            </a:r>
            <a:endParaRPr lang="zh-CN" altLang="en-US" sz="1600" dirty="0">
              <a:latin typeface="黑体" panose="02010609060101010101" pitchFamily="49" charset="-122"/>
              <a:ea typeface="黑体" panose="02010609060101010101" pitchFamily="49" charset="-122"/>
            </a:endParaRPr>
          </a:p>
        </p:txBody>
      </p:sp>
      <p:sp>
        <p:nvSpPr>
          <p:cNvPr id="9" name="单圆角矩形 7"/>
          <p:cNvSpPr/>
          <p:nvPr/>
        </p:nvSpPr>
        <p:spPr>
          <a:xfrm flipH="1" flipV="1">
            <a:off x="978791" y="5296270"/>
            <a:ext cx="7315201" cy="1218830"/>
          </a:xfrm>
          <a:prstGeom prst="round1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0" name="Text Box 10"/>
          <p:cNvSpPr txBox="1">
            <a:spLocks noChangeArrowheads="1"/>
          </p:cNvSpPr>
          <p:nvPr/>
        </p:nvSpPr>
        <p:spPr bwMode="auto">
          <a:xfrm>
            <a:off x="1123262" y="5846936"/>
            <a:ext cx="7044931" cy="668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85750" indent="-285750"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lnSpc>
                <a:spcPct val="150000"/>
              </a:lnSpc>
              <a:buFont typeface="Arial" charset="0"/>
              <a:buChar char="•"/>
            </a:pPr>
            <a:r>
              <a:rPr lang="zh-CN" altLang="en-US" sz="1400" dirty="0">
                <a:solidFill>
                  <a:schemeClr val="bg1"/>
                </a:solidFill>
                <a:latin typeface="微软雅黑" pitchFamily="34" charset="-122"/>
                <a:ea typeface="微软雅黑" pitchFamily="34" charset="-122"/>
              </a:rPr>
              <a:t>与</a:t>
            </a:r>
            <a:r>
              <a:rPr lang="en-US" altLang="zh-CN" sz="1400" dirty="0">
                <a:solidFill>
                  <a:schemeClr val="bg1"/>
                </a:solidFill>
                <a:latin typeface="微软雅黑" pitchFamily="34" charset="-122"/>
                <a:ea typeface="微软雅黑" pitchFamily="34" charset="-122"/>
              </a:rPr>
              <a:t>IT</a:t>
            </a:r>
            <a:r>
              <a:rPr lang="zh-CN" altLang="en-US" sz="1400" dirty="0">
                <a:solidFill>
                  <a:schemeClr val="bg1"/>
                </a:solidFill>
                <a:latin typeface="微软雅黑" pitchFamily="34" charset="-122"/>
                <a:ea typeface="微软雅黑" pitchFamily="34" charset="-122"/>
              </a:rPr>
              <a:t>行业和传统行业相比，电子商务行业对于工作年限较短的人才更为青睐。</a:t>
            </a:r>
          </a:p>
        </p:txBody>
      </p:sp>
      <p:sp>
        <p:nvSpPr>
          <p:cNvPr id="11" name="Rectangle 14"/>
          <p:cNvSpPr>
            <a:spLocks noChangeArrowheads="1"/>
          </p:cNvSpPr>
          <p:nvPr/>
        </p:nvSpPr>
        <p:spPr bwMode="auto">
          <a:xfrm>
            <a:off x="1023247" y="5385172"/>
            <a:ext cx="3046134" cy="366712"/>
          </a:xfrm>
          <a:prstGeom prst="rect">
            <a:avLst/>
          </a:prstGeom>
          <a:solidFill>
            <a:srgbClr val="0070C0"/>
          </a:solidFill>
          <a:ln>
            <a:noFill/>
          </a:ln>
        </p:spPr>
        <p:txBody>
          <a:bodyPr anchor="ctr"/>
          <a:lstStyle/>
          <a:p>
            <a:pPr algn="ctr"/>
            <a:r>
              <a:rPr lang="zh-CN" altLang="en-US" b="1" dirty="0">
                <a:solidFill>
                  <a:schemeClr val="bg1"/>
                </a:solidFill>
                <a:latin typeface="微软雅黑" pitchFamily="34" charset="-122"/>
                <a:ea typeface="微软雅黑" pitchFamily="34" charset="-122"/>
              </a:rPr>
              <a:t>主要分析结果</a:t>
            </a:r>
          </a:p>
        </p:txBody>
      </p:sp>
      <p:sp>
        <p:nvSpPr>
          <p:cNvPr id="12" name="Isosceles Triangle 11"/>
          <p:cNvSpPr/>
          <p:nvPr/>
        </p:nvSpPr>
        <p:spPr>
          <a:xfrm rot="10800000">
            <a:off x="2450040" y="4985293"/>
            <a:ext cx="4330700" cy="177800"/>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矩形 13"/>
          <p:cNvSpPr/>
          <p:nvPr/>
        </p:nvSpPr>
        <p:spPr>
          <a:xfrm>
            <a:off x="540751" y="0"/>
            <a:ext cx="154574" cy="788194"/>
          </a:xfrm>
          <a:prstGeom prst="rect">
            <a:avLst/>
          </a:prstGeom>
          <a:solidFill>
            <a:srgbClr val="54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770437" y="395451"/>
            <a:ext cx="4608511" cy="461665"/>
          </a:xfrm>
          <a:prstGeom prst="rect">
            <a:avLst/>
          </a:prstGeom>
          <a:noFill/>
        </p:spPr>
        <p:txBody>
          <a:bodyPr wrap="square" rtlCol="0">
            <a:spAutoFit/>
          </a:bodyPr>
          <a:lstStyle/>
          <a:p>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电子商务行业工作经验需求特征</a:t>
            </a:r>
          </a:p>
        </p:txBody>
      </p:sp>
      <p:graphicFrame>
        <p:nvGraphicFramePr>
          <p:cNvPr id="15" name="图表 7"/>
          <p:cNvGraphicFramePr/>
          <p:nvPr>
            <p:extLst>
              <p:ext uri="{D42A27DB-BD31-4B8C-83A1-F6EECF244321}">
                <p14:modId xmlns="" xmlns:p14="http://schemas.microsoft.com/office/powerpoint/2010/main" val="2007994497"/>
              </p:ext>
            </p:extLst>
          </p:nvPr>
        </p:nvGraphicFramePr>
        <p:xfrm>
          <a:off x="1282700" y="1506708"/>
          <a:ext cx="6667500" cy="33327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5066236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3"/>
          <p:cNvSpPr/>
          <p:nvPr/>
        </p:nvSpPr>
        <p:spPr>
          <a:xfrm>
            <a:off x="540751" y="0"/>
            <a:ext cx="154574" cy="788194"/>
          </a:xfrm>
          <a:prstGeom prst="rect">
            <a:avLst/>
          </a:prstGeom>
          <a:solidFill>
            <a:srgbClr val="54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770437" y="395451"/>
            <a:ext cx="6684465" cy="461665"/>
          </a:xfrm>
          <a:prstGeom prst="rect">
            <a:avLst/>
          </a:prstGeom>
          <a:noFill/>
        </p:spPr>
        <p:txBody>
          <a:bodyPr wrap="square" rtlCol="0">
            <a:spAutoFit/>
          </a:bodyPr>
          <a:lstStyle/>
          <a:p>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电子商务行业工作经验需求差异性分析</a:t>
            </a:r>
          </a:p>
        </p:txBody>
      </p:sp>
      <p:sp>
        <p:nvSpPr>
          <p:cNvPr id="24" name="Oval 23"/>
          <p:cNvSpPr/>
          <p:nvPr/>
        </p:nvSpPr>
        <p:spPr>
          <a:xfrm>
            <a:off x="527872" y="1455308"/>
            <a:ext cx="2382593" cy="2382593"/>
          </a:xfrm>
          <a:prstGeom prst="ellipse">
            <a:avLst/>
          </a:prstGeom>
          <a:solidFill>
            <a:srgbClr val="54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Hiragino Sans GB W3" panose="020B0300000000000000" pitchFamily="34" charset="-122"/>
                <a:ea typeface="Hiragino Sans GB W3" panose="020B0300000000000000" pitchFamily="34" charset="-122"/>
              </a:rPr>
              <a:t>新事物接受</a:t>
            </a:r>
            <a:r>
              <a:rPr lang="zh-CN" altLang="en-US" dirty="0" smtClean="0">
                <a:solidFill>
                  <a:schemeClr val="bg1"/>
                </a:solidFill>
                <a:latin typeface="Hiragino Sans GB W3" panose="020B0300000000000000" pitchFamily="34" charset="-122"/>
                <a:ea typeface="Hiragino Sans GB W3" panose="020B0300000000000000" pitchFamily="34" charset="-122"/>
              </a:rPr>
              <a:t>度</a:t>
            </a:r>
            <a:endParaRPr lang="zh-CN" altLang="en-US" dirty="0">
              <a:solidFill>
                <a:schemeClr val="bg1"/>
              </a:solidFill>
              <a:latin typeface="Hiragino Sans GB W3" panose="020B0300000000000000" pitchFamily="34" charset="-122"/>
              <a:ea typeface="Hiragino Sans GB W3" panose="020B0300000000000000" pitchFamily="34" charset="-122"/>
            </a:endParaRPr>
          </a:p>
        </p:txBody>
      </p:sp>
      <p:sp>
        <p:nvSpPr>
          <p:cNvPr id="25" name="Oval 24"/>
          <p:cNvSpPr/>
          <p:nvPr/>
        </p:nvSpPr>
        <p:spPr>
          <a:xfrm>
            <a:off x="3438497" y="1455308"/>
            <a:ext cx="2382593" cy="2382593"/>
          </a:xfrm>
          <a:prstGeom prst="ellipse">
            <a:avLst/>
          </a:prstGeom>
          <a:solidFill>
            <a:srgbClr val="54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Hiragino Sans GB W3" panose="020B0300000000000000" pitchFamily="34" charset="-122"/>
                <a:ea typeface="Hiragino Sans GB W3" panose="020B0300000000000000" pitchFamily="34" charset="-122"/>
              </a:rPr>
              <a:t>工作强度</a:t>
            </a:r>
          </a:p>
        </p:txBody>
      </p:sp>
      <p:sp>
        <p:nvSpPr>
          <p:cNvPr id="26" name="Oval 25"/>
          <p:cNvSpPr/>
          <p:nvPr/>
        </p:nvSpPr>
        <p:spPr>
          <a:xfrm>
            <a:off x="6349122" y="1455307"/>
            <a:ext cx="2382593" cy="2382593"/>
          </a:xfrm>
          <a:prstGeom prst="ellipse">
            <a:avLst/>
          </a:prstGeom>
          <a:solidFill>
            <a:srgbClr val="54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Hiragino Sans GB W3" panose="020B0300000000000000" pitchFamily="34" charset="-122"/>
                <a:ea typeface="Hiragino Sans GB W3" panose="020B0300000000000000" pitchFamily="34" charset="-122"/>
              </a:rPr>
              <a:t>造血机能</a:t>
            </a:r>
          </a:p>
        </p:txBody>
      </p:sp>
      <p:sp>
        <p:nvSpPr>
          <p:cNvPr id="28" name="Rounded Rectangle 27"/>
          <p:cNvSpPr/>
          <p:nvPr/>
        </p:nvSpPr>
        <p:spPr>
          <a:xfrm>
            <a:off x="695325" y="4520485"/>
            <a:ext cx="7882005" cy="1764405"/>
          </a:xfrm>
          <a:prstGeom prst="roundRect">
            <a:avLst>
              <a:gd name="adj" fmla="val 571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Isosceles Triangle 28"/>
          <p:cNvSpPr/>
          <p:nvPr/>
        </p:nvSpPr>
        <p:spPr>
          <a:xfrm rot="10800000">
            <a:off x="1171815" y="4076162"/>
            <a:ext cx="1094705" cy="20606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Isosceles Triangle 29"/>
          <p:cNvSpPr/>
          <p:nvPr/>
        </p:nvSpPr>
        <p:spPr>
          <a:xfrm rot="10800000">
            <a:off x="4082440" y="4076162"/>
            <a:ext cx="1094705" cy="20606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Isosceles Triangle 30"/>
          <p:cNvSpPr/>
          <p:nvPr/>
        </p:nvSpPr>
        <p:spPr>
          <a:xfrm rot="10800000">
            <a:off x="6993065" y="4076162"/>
            <a:ext cx="1094705" cy="20606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Rectangle 31"/>
          <p:cNvSpPr/>
          <p:nvPr/>
        </p:nvSpPr>
        <p:spPr>
          <a:xfrm>
            <a:off x="967151" y="4754384"/>
            <a:ext cx="7313964" cy="1200329"/>
          </a:xfrm>
          <a:prstGeom prst="rect">
            <a:avLst/>
          </a:prstGeom>
        </p:spPr>
        <p:txBody>
          <a:bodyPr wrap="square">
            <a:spAutoFit/>
          </a:bodyPr>
          <a:lstStyle/>
          <a:p>
            <a:r>
              <a:rPr lang="zh-CN" altLang="en-US" dirty="0">
                <a:solidFill>
                  <a:schemeClr val="tx1">
                    <a:lumMod val="85000"/>
                    <a:lumOff val="15000"/>
                  </a:schemeClr>
                </a:solidFill>
                <a:latin typeface="Hiragino Sans GB W3" panose="020B0300000000000000" pitchFamily="34" charset="-122"/>
                <a:ea typeface="Hiragino Sans GB W3" panose="020B0300000000000000" pitchFamily="34" charset="-122"/>
              </a:rPr>
              <a:t>新事物接受</a:t>
            </a:r>
            <a:r>
              <a:rPr lang="zh-CN" altLang="en-US" dirty="0" smtClean="0">
                <a:solidFill>
                  <a:schemeClr val="tx1">
                    <a:lumMod val="85000"/>
                    <a:lumOff val="15000"/>
                  </a:schemeClr>
                </a:solidFill>
                <a:latin typeface="Hiragino Sans GB W3" panose="020B0300000000000000" pitchFamily="34" charset="-122"/>
                <a:ea typeface="Hiragino Sans GB W3" panose="020B0300000000000000" pitchFamily="34" charset="-122"/>
              </a:rPr>
              <a:t>度</a:t>
            </a:r>
            <a:r>
              <a:rPr lang="zh-CN" altLang="en-US" dirty="0">
                <a:solidFill>
                  <a:schemeClr val="tx1">
                    <a:lumMod val="85000"/>
                    <a:lumOff val="15000"/>
                  </a:schemeClr>
                </a:solidFill>
                <a:latin typeface="Hiragino Sans GB W3" panose="020B0300000000000000" pitchFamily="34" charset="-122"/>
                <a:ea typeface="Hiragino Sans GB W3" panose="020B0300000000000000" pitchFamily="34" charset="-122"/>
              </a:rPr>
              <a:t>新事物接受</a:t>
            </a:r>
            <a:r>
              <a:rPr lang="zh-CN" altLang="en-US" dirty="0" smtClean="0">
                <a:solidFill>
                  <a:schemeClr val="tx1">
                    <a:lumMod val="85000"/>
                    <a:lumOff val="15000"/>
                  </a:schemeClr>
                </a:solidFill>
                <a:latin typeface="Hiragino Sans GB W3" panose="020B0300000000000000" pitchFamily="34" charset="-122"/>
                <a:ea typeface="Hiragino Sans GB W3" panose="020B0300000000000000" pitchFamily="34" charset="-122"/>
              </a:rPr>
              <a:t>度，新</a:t>
            </a:r>
            <a:r>
              <a:rPr lang="zh-CN" altLang="en-US" dirty="0">
                <a:solidFill>
                  <a:schemeClr val="tx1">
                    <a:lumMod val="85000"/>
                    <a:lumOff val="15000"/>
                  </a:schemeClr>
                </a:solidFill>
                <a:latin typeface="Hiragino Sans GB W3" panose="020B0300000000000000" pitchFamily="34" charset="-122"/>
                <a:ea typeface="Hiragino Sans GB W3" panose="020B0300000000000000" pitchFamily="34" charset="-122"/>
              </a:rPr>
              <a:t>事物接受</a:t>
            </a:r>
            <a:r>
              <a:rPr lang="zh-CN" altLang="en-US" dirty="0" smtClean="0">
                <a:solidFill>
                  <a:schemeClr val="tx1">
                    <a:lumMod val="85000"/>
                    <a:lumOff val="15000"/>
                  </a:schemeClr>
                </a:solidFill>
                <a:latin typeface="Hiragino Sans GB W3" panose="020B0300000000000000" pitchFamily="34" charset="-122"/>
                <a:ea typeface="Hiragino Sans GB W3" panose="020B0300000000000000" pitchFamily="34" charset="-122"/>
              </a:rPr>
              <a:t>度新</a:t>
            </a:r>
            <a:r>
              <a:rPr lang="zh-CN" altLang="en-US" dirty="0">
                <a:solidFill>
                  <a:schemeClr val="tx1">
                    <a:lumMod val="85000"/>
                    <a:lumOff val="15000"/>
                  </a:schemeClr>
                </a:solidFill>
                <a:latin typeface="Hiragino Sans GB W3" panose="020B0300000000000000" pitchFamily="34" charset="-122"/>
                <a:ea typeface="Hiragino Sans GB W3" panose="020B0300000000000000" pitchFamily="34" charset="-122"/>
              </a:rPr>
              <a:t>事物接受</a:t>
            </a:r>
            <a:r>
              <a:rPr lang="zh-CN" altLang="en-US" dirty="0" smtClean="0">
                <a:solidFill>
                  <a:schemeClr val="tx1">
                    <a:lumMod val="85000"/>
                    <a:lumOff val="15000"/>
                  </a:schemeClr>
                </a:solidFill>
                <a:latin typeface="Hiragino Sans GB W3" panose="020B0300000000000000" pitchFamily="34" charset="-122"/>
                <a:ea typeface="Hiragino Sans GB W3" panose="020B0300000000000000" pitchFamily="34" charset="-122"/>
              </a:rPr>
              <a:t>度，新</a:t>
            </a:r>
            <a:r>
              <a:rPr lang="zh-CN" altLang="en-US" dirty="0">
                <a:solidFill>
                  <a:schemeClr val="tx1">
                    <a:lumMod val="85000"/>
                    <a:lumOff val="15000"/>
                  </a:schemeClr>
                </a:solidFill>
                <a:latin typeface="Hiragino Sans GB W3" panose="020B0300000000000000" pitchFamily="34" charset="-122"/>
                <a:ea typeface="Hiragino Sans GB W3" panose="020B0300000000000000" pitchFamily="34" charset="-122"/>
              </a:rPr>
              <a:t>事物接受</a:t>
            </a:r>
            <a:r>
              <a:rPr lang="zh-CN" altLang="en-US" dirty="0" smtClean="0">
                <a:solidFill>
                  <a:schemeClr val="tx1">
                    <a:lumMod val="85000"/>
                    <a:lumOff val="15000"/>
                  </a:schemeClr>
                </a:solidFill>
                <a:latin typeface="Hiragino Sans GB W3" panose="020B0300000000000000" pitchFamily="34" charset="-122"/>
                <a:ea typeface="Hiragino Sans GB W3" panose="020B0300000000000000" pitchFamily="34" charset="-122"/>
              </a:rPr>
              <a:t>度，</a:t>
            </a:r>
            <a:r>
              <a:rPr lang="zh-CN" altLang="en-US" dirty="0">
                <a:solidFill>
                  <a:schemeClr val="tx1">
                    <a:lumMod val="85000"/>
                    <a:lumOff val="15000"/>
                  </a:schemeClr>
                </a:solidFill>
                <a:latin typeface="Hiragino Sans GB W3" panose="020B0300000000000000" pitchFamily="34" charset="-122"/>
                <a:ea typeface="Hiragino Sans GB W3" panose="020B0300000000000000" pitchFamily="34" charset="-122"/>
              </a:rPr>
              <a:t>新事物接受度新事物接受度，新事物接受</a:t>
            </a:r>
            <a:r>
              <a:rPr lang="zh-CN" altLang="en-US" dirty="0" smtClean="0">
                <a:solidFill>
                  <a:schemeClr val="tx1">
                    <a:lumMod val="85000"/>
                    <a:lumOff val="15000"/>
                  </a:schemeClr>
                </a:solidFill>
                <a:latin typeface="Hiragino Sans GB W3" panose="020B0300000000000000" pitchFamily="34" charset="-122"/>
                <a:ea typeface="Hiragino Sans GB W3" panose="020B0300000000000000" pitchFamily="34" charset="-122"/>
              </a:rPr>
              <a:t>度。</a:t>
            </a:r>
            <a:r>
              <a:rPr lang="zh-CN" altLang="en-US" dirty="0">
                <a:solidFill>
                  <a:schemeClr val="tx1">
                    <a:lumMod val="85000"/>
                    <a:lumOff val="15000"/>
                  </a:schemeClr>
                </a:solidFill>
                <a:latin typeface="Hiragino Sans GB W3" panose="020B0300000000000000" pitchFamily="34" charset="-122"/>
                <a:ea typeface="Hiragino Sans GB W3" panose="020B0300000000000000" pitchFamily="34" charset="-122"/>
              </a:rPr>
              <a:t>新事物接受度新事物接受度，新事物接受度新事物接受度，新事物接受度，新事物接受度新事物接受度，新事物接受</a:t>
            </a:r>
            <a:r>
              <a:rPr lang="zh-CN" altLang="en-US" dirty="0" smtClean="0">
                <a:solidFill>
                  <a:schemeClr val="tx1">
                    <a:lumMod val="85000"/>
                    <a:lumOff val="15000"/>
                  </a:schemeClr>
                </a:solidFill>
                <a:latin typeface="Hiragino Sans GB W3" panose="020B0300000000000000" pitchFamily="34" charset="-122"/>
                <a:ea typeface="Hiragino Sans GB W3" panose="020B0300000000000000" pitchFamily="34" charset="-122"/>
              </a:rPr>
              <a:t>度</a:t>
            </a:r>
            <a:endParaRPr lang="zh-CN" altLang="en-US" dirty="0">
              <a:solidFill>
                <a:schemeClr val="tx1">
                  <a:lumMod val="85000"/>
                  <a:lumOff val="15000"/>
                </a:schemeClr>
              </a:solidFill>
              <a:latin typeface="Hiragino Sans GB W3" panose="020B0300000000000000" pitchFamily="34" charset="-122"/>
              <a:ea typeface="Hiragino Sans GB W3" panose="020B0300000000000000" pitchFamily="34" charset="-122"/>
            </a:endParaRPr>
          </a:p>
        </p:txBody>
      </p:sp>
    </p:spTree>
    <p:extLst>
      <p:ext uri="{BB962C8B-B14F-4D97-AF65-F5344CB8AC3E}">
        <p14:creationId xmlns="" xmlns:p14="http://schemas.microsoft.com/office/powerpoint/2010/main" val="356392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32"/>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9"/>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4"/>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5"/>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animBg="1"/>
      <p:bldP spid="25" grpId="1" animBg="1"/>
      <p:bldP spid="26" grpId="0" animBg="1"/>
      <p:bldP spid="28" grpId="0" animBg="1"/>
      <p:bldP spid="29" grpId="0" animBg="1"/>
      <p:bldP spid="29" grpId="1" animBg="1"/>
      <p:bldP spid="30" grpId="0" animBg="1"/>
      <p:bldP spid="30" grpId="1" animBg="1"/>
      <p:bldP spid="31" grpId="0" animBg="1"/>
      <p:bldP spid="32" grpId="0"/>
      <p:bldP spid="3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16" y="0"/>
            <a:ext cx="9141768" cy="6858000"/>
          </a:xfrm>
          <a:prstGeom prst="rect">
            <a:avLst/>
          </a:prstGeom>
        </p:spPr>
      </p:pic>
      <p:sp>
        <p:nvSpPr>
          <p:cNvPr id="5" name="矩形 13"/>
          <p:cNvSpPr/>
          <p:nvPr/>
        </p:nvSpPr>
        <p:spPr>
          <a:xfrm>
            <a:off x="540751" y="0"/>
            <a:ext cx="154574" cy="788194"/>
          </a:xfrm>
          <a:prstGeom prst="rect">
            <a:avLst/>
          </a:prstGeom>
          <a:solidFill>
            <a:srgbClr val="54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770437" y="395451"/>
            <a:ext cx="6684465" cy="461665"/>
          </a:xfrm>
          <a:prstGeom prst="rect">
            <a:avLst/>
          </a:prstGeom>
          <a:noFill/>
        </p:spPr>
        <p:txBody>
          <a:bodyPr wrap="square" rtlCol="0">
            <a:spAutoFit/>
          </a:bodyPr>
          <a:lstStyle/>
          <a:p>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电子商务行业人才需求的相关趋势预测</a:t>
            </a:r>
          </a:p>
        </p:txBody>
      </p:sp>
      <p:sp>
        <p:nvSpPr>
          <p:cNvPr id="8" name="Oval 7"/>
          <p:cNvSpPr/>
          <p:nvPr/>
        </p:nvSpPr>
        <p:spPr>
          <a:xfrm>
            <a:off x="708180" y="1725773"/>
            <a:ext cx="2343955" cy="2343955"/>
          </a:xfrm>
          <a:prstGeom prst="ellipse">
            <a:avLst/>
          </a:prstGeom>
          <a:solidFill>
            <a:srgbClr val="000000">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Rectangle 8"/>
          <p:cNvSpPr/>
          <p:nvPr/>
        </p:nvSpPr>
        <p:spPr>
          <a:xfrm>
            <a:off x="1094558" y="2157017"/>
            <a:ext cx="1620957" cy="523220"/>
          </a:xfrm>
          <a:prstGeom prst="rect">
            <a:avLst/>
          </a:prstGeom>
        </p:spPr>
        <p:txBody>
          <a:bodyPr wrap="none">
            <a:spAutoFit/>
          </a:bodyPr>
          <a:lstStyle/>
          <a:p>
            <a:r>
              <a:rPr lang="zh-CN" altLang="en-US" sz="2800" dirty="0">
                <a:solidFill>
                  <a:schemeClr val="bg1"/>
                </a:solidFill>
                <a:latin typeface="Hiragino Sans GB W3" panose="020B0300000000000000" pitchFamily="34" charset="-122"/>
                <a:ea typeface="Hiragino Sans GB W3" panose="020B0300000000000000" pitchFamily="34" charset="-122"/>
              </a:rPr>
              <a:t>数量需求</a:t>
            </a:r>
          </a:p>
        </p:txBody>
      </p:sp>
      <p:sp>
        <p:nvSpPr>
          <p:cNvPr id="10" name="Rectangle 9"/>
          <p:cNvSpPr/>
          <p:nvPr/>
        </p:nvSpPr>
        <p:spPr>
          <a:xfrm>
            <a:off x="914244" y="2752896"/>
            <a:ext cx="2089033" cy="738664"/>
          </a:xfrm>
          <a:prstGeom prst="rect">
            <a:avLst/>
          </a:prstGeom>
        </p:spPr>
        <p:txBody>
          <a:bodyPr wrap="none">
            <a:spAutoFit/>
          </a:bodyPr>
          <a:lstStyle/>
          <a:p>
            <a:pPr marL="285750" indent="-285750">
              <a:buFont typeface="Arial" panose="020B0604020202020204" pitchFamily="34" charset="0"/>
              <a:buChar char="•"/>
            </a:pPr>
            <a:r>
              <a:rPr lang="zh-CN" altLang="en-US" sz="1400" dirty="0">
                <a:solidFill>
                  <a:schemeClr val="bg1"/>
                </a:solidFill>
                <a:latin typeface="Hiragino Sans GB W3" panose="020B0300000000000000" pitchFamily="34" charset="-122"/>
                <a:ea typeface="Hiragino Sans GB W3" panose="020B0300000000000000" pitchFamily="34" charset="-122"/>
              </a:rPr>
              <a:t>用户需求激增</a:t>
            </a:r>
            <a:endParaRPr lang="en-US" altLang="zh-CN" sz="1400" dirty="0">
              <a:solidFill>
                <a:schemeClr val="bg1"/>
              </a:solidFill>
              <a:latin typeface="Hiragino Sans GB W3" panose="020B0300000000000000" pitchFamily="34" charset="-122"/>
              <a:ea typeface="Hiragino Sans GB W3" panose="020B0300000000000000" pitchFamily="34" charset="-122"/>
            </a:endParaRPr>
          </a:p>
          <a:p>
            <a:pPr marL="285750" indent="-285750">
              <a:buFont typeface="Arial" panose="020B0604020202020204" pitchFamily="34" charset="0"/>
              <a:buChar char="•"/>
            </a:pPr>
            <a:r>
              <a:rPr lang="zh-CN" altLang="en-US" sz="1400" dirty="0">
                <a:solidFill>
                  <a:schemeClr val="bg1"/>
                </a:solidFill>
                <a:latin typeface="Hiragino Sans GB W3" panose="020B0300000000000000" pitchFamily="34" charset="-122"/>
                <a:ea typeface="Hiragino Sans GB W3" panose="020B0300000000000000" pitchFamily="34" charset="-122"/>
              </a:rPr>
              <a:t>运营方式的转变</a:t>
            </a:r>
            <a:endParaRPr lang="en-US" altLang="zh-CN" sz="1400" dirty="0">
              <a:solidFill>
                <a:schemeClr val="bg1"/>
              </a:solidFill>
              <a:latin typeface="Hiragino Sans GB W3" panose="020B0300000000000000" pitchFamily="34" charset="-122"/>
              <a:ea typeface="Hiragino Sans GB W3" panose="020B0300000000000000" pitchFamily="34" charset="-122"/>
            </a:endParaRPr>
          </a:p>
          <a:p>
            <a:pPr marL="285750" indent="-285750">
              <a:buFont typeface="Arial" panose="020B0604020202020204" pitchFamily="34" charset="0"/>
              <a:buChar char="•"/>
            </a:pPr>
            <a:r>
              <a:rPr lang="zh-CN" altLang="en-US" sz="1400" dirty="0">
                <a:solidFill>
                  <a:schemeClr val="bg1"/>
                </a:solidFill>
                <a:latin typeface="Hiragino Sans GB W3" panose="020B0300000000000000" pitchFamily="34" charset="-122"/>
                <a:ea typeface="Hiragino Sans GB W3" panose="020B0300000000000000" pitchFamily="34" charset="-122"/>
              </a:rPr>
              <a:t>传统中小企业的参与</a:t>
            </a:r>
          </a:p>
        </p:txBody>
      </p:sp>
      <p:sp>
        <p:nvSpPr>
          <p:cNvPr id="11" name="Oval 10"/>
          <p:cNvSpPr/>
          <p:nvPr/>
        </p:nvSpPr>
        <p:spPr>
          <a:xfrm>
            <a:off x="3041915" y="3924831"/>
            <a:ext cx="2343955" cy="2343955"/>
          </a:xfrm>
          <a:prstGeom prst="ellipse">
            <a:avLst/>
          </a:prstGeom>
          <a:solidFill>
            <a:srgbClr val="000000">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Rectangle 11"/>
          <p:cNvSpPr/>
          <p:nvPr/>
        </p:nvSpPr>
        <p:spPr>
          <a:xfrm>
            <a:off x="3428293" y="4356075"/>
            <a:ext cx="1620957" cy="523220"/>
          </a:xfrm>
          <a:prstGeom prst="rect">
            <a:avLst/>
          </a:prstGeom>
        </p:spPr>
        <p:txBody>
          <a:bodyPr wrap="none">
            <a:spAutoFit/>
          </a:bodyPr>
          <a:lstStyle/>
          <a:p>
            <a:r>
              <a:rPr lang="zh-CN" altLang="en-US" sz="2800" dirty="0">
                <a:solidFill>
                  <a:schemeClr val="bg1"/>
                </a:solidFill>
                <a:latin typeface="Hiragino Sans GB W3" panose="020B0300000000000000" pitchFamily="34" charset="-122"/>
                <a:ea typeface="Hiragino Sans GB W3" panose="020B0300000000000000" pitchFamily="34" charset="-122"/>
              </a:rPr>
              <a:t>职能需求</a:t>
            </a:r>
          </a:p>
        </p:txBody>
      </p:sp>
      <p:sp>
        <p:nvSpPr>
          <p:cNvPr id="13" name="Rectangle 12"/>
          <p:cNvSpPr/>
          <p:nvPr/>
        </p:nvSpPr>
        <p:spPr>
          <a:xfrm>
            <a:off x="3247979" y="4951956"/>
            <a:ext cx="1729961" cy="954107"/>
          </a:xfrm>
          <a:prstGeom prst="rect">
            <a:avLst/>
          </a:prstGeom>
        </p:spPr>
        <p:txBody>
          <a:bodyPr wrap="none">
            <a:spAutoFit/>
          </a:bodyPr>
          <a:lstStyle/>
          <a:p>
            <a:pPr marL="285750" indent="-285750">
              <a:buFont typeface="Arial" panose="020B0604020202020204" pitchFamily="34" charset="0"/>
              <a:buChar char="•"/>
            </a:pPr>
            <a:r>
              <a:rPr lang="zh-CN" altLang="en-US" sz="1400" dirty="0">
                <a:solidFill>
                  <a:schemeClr val="bg1"/>
                </a:solidFill>
                <a:latin typeface="Hiragino Sans GB W3" panose="020B0300000000000000" pitchFamily="34" charset="-122"/>
                <a:ea typeface="Hiragino Sans GB W3" panose="020B0300000000000000" pitchFamily="34" charset="-122"/>
              </a:rPr>
              <a:t>技术型人才</a:t>
            </a:r>
            <a:endParaRPr lang="en-US" altLang="zh-CN" sz="1400" dirty="0">
              <a:solidFill>
                <a:schemeClr val="bg1"/>
              </a:solidFill>
              <a:latin typeface="Hiragino Sans GB W3" panose="020B0300000000000000" pitchFamily="34" charset="-122"/>
              <a:ea typeface="Hiragino Sans GB W3" panose="020B0300000000000000" pitchFamily="34" charset="-122"/>
            </a:endParaRPr>
          </a:p>
          <a:p>
            <a:pPr marL="285750" indent="-285750">
              <a:buFont typeface="Arial" panose="020B0604020202020204" pitchFamily="34" charset="0"/>
              <a:buChar char="•"/>
            </a:pPr>
            <a:r>
              <a:rPr lang="zh-CN" altLang="en-US" sz="1400" dirty="0">
                <a:solidFill>
                  <a:schemeClr val="bg1"/>
                </a:solidFill>
                <a:latin typeface="Hiragino Sans GB W3" panose="020B0300000000000000" pitchFamily="34" charset="-122"/>
                <a:ea typeface="Hiragino Sans GB W3" panose="020B0300000000000000" pitchFamily="34" charset="-122"/>
              </a:rPr>
              <a:t>运营型人才</a:t>
            </a:r>
            <a:endParaRPr lang="en-US" altLang="zh-CN" sz="1400" dirty="0">
              <a:solidFill>
                <a:schemeClr val="bg1"/>
              </a:solidFill>
              <a:latin typeface="Hiragino Sans GB W3" panose="020B0300000000000000" pitchFamily="34" charset="-122"/>
              <a:ea typeface="Hiragino Sans GB W3" panose="020B0300000000000000" pitchFamily="34" charset="-122"/>
            </a:endParaRPr>
          </a:p>
          <a:p>
            <a:pPr marL="285750" indent="-285750">
              <a:buFont typeface="Arial" panose="020B0604020202020204" pitchFamily="34" charset="0"/>
              <a:buChar char="•"/>
            </a:pPr>
            <a:r>
              <a:rPr lang="zh-CN" altLang="en-US" sz="1400" dirty="0">
                <a:solidFill>
                  <a:schemeClr val="bg1"/>
                </a:solidFill>
                <a:latin typeface="Hiragino Sans GB W3" panose="020B0300000000000000" pitchFamily="34" charset="-122"/>
                <a:ea typeface="Hiragino Sans GB W3" panose="020B0300000000000000" pitchFamily="34" charset="-122"/>
              </a:rPr>
              <a:t>推广销售型人才</a:t>
            </a:r>
            <a:endParaRPr lang="en-US" altLang="zh-CN" sz="1400" dirty="0">
              <a:solidFill>
                <a:schemeClr val="bg1"/>
              </a:solidFill>
              <a:latin typeface="Hiragino Sans GB W3" panose="020B0300000000000000" pitchFamily="34" charset="-122"/>
              <a:ea typeface="Hiragino Sans GB W3" panose="020B0300000000000000" pitchFamily="34" charset="-122"/>
            </a:endParaRPr>
          </a:p>
          <a:p>
            <a:pPr marL="285750" indent="-285750">
              <a:buFont typeface="Arial" panose="020B0604020202020204" pitchFamily="34" charset="0"/>
              <a:buChar char="•"/>
            </a:pPr>
            <a:r>
              <a:rPr lang="zh-CN" altLang="en-US" sz="1400" dirty="0">
                <a:solidFill>
                  <a:schemeClr val="bg1"/>
                </a:solidFill>
                <a:latin typeface="Hiragino Sans GB W3" panose="020B0300000000000000" pitchFamily="34" charset="-122"/>
                <a:ea typeface="Hiragino Sans GB W3" panose="020B0300000000000000" pitchFamily="34" charset="-122"/>
              </a:rPr>
              <a:t>供应链管理人才</a:t>
            </a:r>
          </a:p>
        </p:txBody>
      </p:sp>
      <p:sp>
        <p:nvSpPr>
          <p:cNvPr id="14" name="Oval 13"/>
          <p:cNvSpPr/>
          <p:nvPr/>
        </p:nvSpPr>
        <p:spPr>
          <a:xfrm>
            <a:off x="5550247" y="1489856"/>
            <a:ext cx="2343955" cy="2343955"/>
          </a:xfrm>
          <a:prstGeom prst="ellipse">
            <a:avLst/>
          </a:prstGeom>
          <a:solidFill>
            <a:srgbClr val="000000">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Rectangle 14"/>
          <p:cNvSpPr/>
          <p:nvPr/>
        </p:nvSpPr>
        <p:spPr>
          <a:xfrm>
            <a:off x="5936625" y="1921100"/>
            <a:ext cx="1620957" cy="523220"/>
          </a:xfrm>
          <a:prstGeom prst="rect">
            <a:avLst/>
          </a:prstGeom>
        </p:spPr>
        <p:txBody>
          <a:bodyPr wrap="none">
            <a:spAutoFit/>
          </a:bodyPr>
          <a:lstStyle/>
          <a:p>
            <a:r>
              <a:rPr lang="zh-CN" altLang="en-US" sz="2800" dirty="0">
                <a:solidFill>
                  <a:schemeClr val="bg1"/>
                </a:solidFill>
                <a:latin typeface="Hiragino Sans GB W3" panose="020B0300000000000000" pitchFamily="34" charset="-122"/>
                <a:ea typeface="Hiragino Sans GB W3" panose="020B0300000000000000" pitchFamily="34" charset="-122"/>
              </a:rPr>
              <a:t>职能需求</a:t>
            </a:r>
          </a:p>
        </p:txBody>
      </p:sp>
      <p:sp>
        <p:nvSpPr>
          <p:cNvPr id="16" name="Rectangle 15"/>
          <p:cNvSpPr/>
          <p:nvPr/>
        </p:nvSpPr>
        <p:spPr>
          <a:xfrm>
            <a:off x="5485850" y="2568495"/>
            <a:ext cx="2448106" cy="523220"/>
          </a:xfrm>
          <a:prstGeom prst="rect">
            <a:avLst/>
          </a:prstGeom>
        </p:spPr>
        <p:txBody>
          <a:bodyPr wrap="none">
            <a:spAutoFit/>
          </a:bodyPr>
          <a:lstStyle/>
          <a:p>
            <a:pPr marL="285750" indent="-285750">
              <a:buFont typeface="Arial" panose="020B0604020202020204" pitchFamily="34" charset="0"/>
              <a:buChar char="•"/>
            </a:pPr>
            <a:r>
              <a:rPr lang="zh-CN" altLang="en-US" sz="1400" dirty="0">
                <a:solidFill>
                  <a:schemeClr val="bg1"/>
                </a:solidFill>
                <a:latin typeface="Hiragino Sans GB W3" panose="020B0300000000000000" pitchFamily="34" charset="-122"/>
                <a:ea typeface="Hiragino Sans GB W3" panose="020B0300000000000000" pitchFamily="34" charset="-122"/>
              </a:rPr>
              <a:t>中西部人才需求逐渐旺盛</a:t>
            </a:r>
            <a:endParaRPr lang="en-US" altLang="zh-CN" sz="1400" dirty="0">
              <a:solidFill>
                <a:schemeClr val="bg1"/>
              </a:solidFill>
              <a:latin typeface="Hiragino Sans GB W3" panose="020B0300000000000000" pitchFamily="34" charset="-122"/>
              <a:ea typeface="Hiragino Sans GB W3" panose="020B0300000000000000" pitchFamily="34" charset="-122"/>
            </a:endParaRPr>
          </a:p>
          <a:p>
            <a:pPr marL="285750" indent="-285750">
              <a:buFont typeface="Arial" panose="020B0604020202020204" pitchFamily="34" charset="0"/>
              <a:buChar char="•"/>
            </a:pPr>
            <a:r>
              <a:rPr lang="zh-CN" altLang="en-US" sz="1400" dirty="0">
                <a:solidFill>
                  <a:schemeClr val="bg1"/>
                </a:solidFill>
                <a:latin typeface="Hiragino Sans GB W3" panose="020B0300000000000000" pitchFamily="34" charset="-122"/>
                <a:ea typeface="Hiragino Sans GB W3" panose="020B0300000000000000" pitchFamily="34" charset="-122"/>
              </a:rPr>
              <a:t>农村人才需求趋势上涨</a:t>
            </a:r>
            <a:endParaRPr lang="en-US" altLang="zh-CN" sz="1400" dirty="0">
              <a:solidFill>
                <a:schemeClr val="bg1"/>
              </a:solidFill>
              <a:latin typeface="Hiragino Sans GB W3" panose="020B0300000000000000" pitchFamily="34" charset="-122"/>
              <a:ea typeface="Hiragino Sans GB W3" panose="020B0300000000000000" pitchFamily="34" charset="-122"/>
            </a:endParaRPr>
          </a:p>
        </p:txBody>
      </p:sp>
    </p:spTree>
    <p:extLst>
      <p:ext uri="{BB962C8B-B14F-4D97-AF65-F5344CB8AC3E}">
        <p14:creationId xmlns="" xmlns:p14="http://schemas.microsoft.com/office/powerpoint/2010/main" val="4189979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438150" y="463552"/>
            <a:ext cx="1326004" cy="1323439"/>
          </a:xfrm>
          <a:prstGeom prst="rect">
            <a:avLst/>
          </a:prstGeom>
          <a:noFill/>
          <a:ln w="9525">
            <a:noFill/>
            <a:miter lim="800000"/>
            <a:headEnd/>
            <a:tailEnd/>
          </a:ln>
        </p:spPr>
        <p:txBody>
          <a:bodyPr wrap="none">
            <a:spAutoFit/>
          </a:bodyPr>
          <a:lstStyle/>
          <a:p>
            <a:r>
              <a:rPr lang="en-US" sz="8000" dirty="0">
                <a:latin typeface="Helvetica 35 Thin" pitchFamily="34" charset="0"/>
              </a:rPr>
              <a:t>#</a:t>
            </a:r>
            <a:r>
              <a:rPr lang="en-US" altLang="zh-CN" sz="8000" dirty="0">
                <a:latin typeface="Helvetica 35 Thin" pitchFamily="34" charset="0"/>
              </a:rPr>
              <a:t>4</a:t>
            </a:r>
            <a:endParaRPr lang="en-US" sz="8000" dirty="0">
              <a:latin typeface="Helvetica 35 Thin" pitchFamily="34" charset="0"/>
            </a:endParaRPr>
          </a:p>
        </p:txBody>
      </p:sp>
      <p:sp>
        <p:nvSpPr>
          <p:cNvPr id="19" name="Rectangle 18"/>
          <p:cNvSpPr/>
          <p:nvPr/>
        </p:nvSpPr>
        <p:spPr>
          <a:xfrm>
            <a:off x="1" y="2421227"/>
            <a:ext cx="6555347" cy="1880316"/>
          </a:xfrm>
          <a:prstGeom prst="rect">
            <a:avLst/>
          </a:prstGeom>
          <a:solidFill>
            <a:srgbClr val="54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Picture 20"/>
          <p:cNvPicPr>
            <a:picLocks noChangeAspect="1"/>
          </p:cNvPicPr>
          <p:nvPr/>
        </p:nvPicPr>
        <p:blipFill>
          <a:blip r:embed="rId2" cstate="print">
            <a:extLst>
              <a:ext uri="{BEBA8EAE-BF5A-486C-A8C5-ECC9F3942E4B}">
                <a14:imgProps xmlns="" xmlns:a14="http://schemas.microsoft.com/office/drawing/2010/main">
                  <a14:imgLayer r:embed="rId3">
                    <a14:imgEffect>
                      <a14:saturation sat="0"/>
                    </a14:imgEffect>
                  </a14:imgLayer>
                </a14:imgProps>
              </a:ext>
              <a:ext uri="{28A0092B-C50C-407E-A947-70E740481C1C}">
                <a14:useLocalDpi xmlns="" xmlns:a14="http://schemas.microsoft.com/office/drawing/2010/main" val="0"/>
              </a:ext>
            </a:extLst>
          </a:blip>
          <a:stretch>
            <a:fillRect/>
          </a:stretch>
        </p:blipFill>
        <p:spPr>
          <a:xfrm>
            <a:off x="6664149" y="2421229"/>
            <a:ext cx="2482210" cy="1868845"/>
          </a:xfrm>
          <a:prstGeom prst="rect">
            <a:avLst/>
          </a:prstGeom>
          <a:noFill/>
          <a:ln>
            <a:noFill/>
          </a:ln>
        </p:spPr>
      </p:pic>
      <p:sp>
        <p:nvSpPr>
          <p:cNvPr id="3" name="TextBox 2"/>
          <p:cNvSpPr txBox="1"/>
          <p:nvPr/>
        </p:nvSpPr>
        <p:spPr>
          <a:xfrm>
            <a:off x="2886" y="2421229"/>
            <a:ext cx="6555346" cy="584775"/>
          </a:xfrm>
          <a:prstGeom prst="rect">
            <a:avLst/>
          </a:prstGeom>
          <a:noFill/>
        </p:spPr>
        <p:txBody>
          <a:bodyPr wrap="square" rtlCol="0">
            <a:spAutoFit/>
          </a:bodyPr>
          <a:lstStyle/>
          <a:p>
            <a:pPr algn="r"/>
            <a:r>
              <a:rPr lang="zh-CN" altLang="en-US" sz="3200" dirty="0">
                <a:solidFill>
                  <a:schemeClr val="bg1">
                    <a:lumMod val="95000"/>
                  </a:schemeClr>
                </a:solidFill>
                <a:latin typeface="方正粗宋简体" panose="03000509000000000000" pitchFamily="65" charset="-122"/>
                <a:ea typeface="方正粗宋简体" panose="03000509000000000000" pitchFamily="65" charset="-122"/>
              </a:rPr>
              <a:t>结论与启示</a:t>
            </a:r>
          </a:p>
        </p:txBody>
      </p:sp>
    </p:spTree>
    <p:extLst>
      <p:ext uri="{BB962C8B-B14F-4D97-AF65-F5344CB8AC3E}">
        <p14:creationId xmlns="" xmlns:p14="http://schemas.microsoft.com/office/powerpoint/2010/main" val="4290742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360608" y="503644"/>
            <a:ext cx="5700408" cy="1236374"/>
          </a:xfrm>
          <a:prstGeom prst="rect">
            <a:avLst/>
          </a:prstGeom>
          <a:solidFill>
            <a:srgbClr val="54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Rectangle 4"/>
          <p:cNvSpPr>
            <a:spLocks noChangeArrowheads="1"/>
          </p:cNvSpPr>
          <p:nvPr/>
        </p:nvSpPr>
        <p:spPr bwMode="auto">
          <a:xfrm>
            <a:off x="360608" y="1226127"/>
            <a:ext cx="5700408" cy="523220"/>
          </a:xfrm>
          <a:prstGeom prst="rect">
            <a:avLst/>
          </a:prstGeom>
          <a:noFill/>
          <a:ln>
            <a:noFill/>
          </a:ln>
          <a:effectLst/>
          <a:extLst/>
        </p:spPr>
        <p:txBody>
          <a:bodyPr wrap="square" anchor="ctr">
            <a:spAutoFit/>
          </a:bodyPr>
          <a:lstStyle/>
          <a:p>
            <a:pPr eaLnBrk="0" hangingPunct="0">
              <a:defRPr/>
            </a:pPr>
            <a:r>
              <a:rPr lang="zh-CN" altLang="en-US" sz="28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文章总结</a:t>
            </a:r>
          </a:p>
        </p:txBody>
      </p:sp>
      <p:sp>
        <p:nvSpPr>
          <p:cNvPr id="31" name="矩形 20"/>
          <p:cNvSpPr/>
          <p:nvPr/>
        </p:nvSpPr>
        <p:spPr>
          <a:xfrm>
            <a:off x="966704" y="503643"/>
            <a:ext cx="5094312" cy="338554"/>
          </a:xfrm>
          <a:prstGeom prst="rect">
            <a:avLst/>
          </a:prstGeom>
        </p:spPr>
        <p:txBody>
          <a:bodyPr wrap="square">
            <a:spAutoFit/>
          </a:bodyPr>
          <a:lstStyle/>
          <a:p>
            <a:pPr algn="r"/>
            <a:r>
              <a:rPr lang="en-US" altLang="zh-CN" sz="1600" dirty="0">
                <a:solidFill>
                  <a:schemeClr val="bg1"/>
                </a:solidFill>
                <a:latin typeface="Impact" panose="020B0806030902050204" pitchFamily="34" charset="0"/>
              </a:rPr>
              <a:t>Paper Summary</a:t>
            </a:r>
            <a:endParaRPr lang="zh-CN" altLang="en-US" sz="1600" dirty="0">
              <a:solidFill>
                <a:schemeClr val="bg1"/>
              </a:solidFill>
              <a:latin typeface="Impact" panose="020B0806030902050204" pitchFamily="34" charset="0"/>
            </a:endParaRPr>
          </a:p>
        </p:txBody>
      </p:sp>
      <p:sp>
        <p:nvSpPr>
          <p:cNvPr id="3" name="Oval 2"/>
          <p:cNvSpPr/>
          <p:nvPr/>
        </p:nvSpPr>
        <p:spPr>
          <a:xfrm>
            <a:off x="566056" y="2452911"/>
            <a:ext cx="478972" cy="47897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华文细黑" panose="02010600040101010101" pitchFamily="2" charset="-122"/>
                <a:ea typeface="华文细黑" panose="02010600040101010101" pitchFamily="2" charset="-122"/>
              </a:rPr>
              <a:t>1</a:t>
            </a:r>
            <a:endParaRPr lang="zh-CN" altLang="en-US" dirty="0">
              <a:latin typeface="华文细黑" panose="02010600040101010101" pitchFamily="2" charset="-122"/>
              <a:ea typeface="华文细黑" panose="02010600040101010101" pitchFamily="2" charset="-122"/>
            </a:endParaRPr>
          </a:p>
        </p:txBody>
      </p:sp>
      <p:sp>
        <p:nvSpPr>
          <p:cNvPr id="8" name="Oval 7"/>
          <p:cNvSpPr/>
          <p:nvPr/>
        </p:nvSpPr>
        <p:spPr>
          <a:xfrm>
            <a:off x="566056" y="3211095"/>
            <a:ext cx="478972" cy="47897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华文细黑" panose="02010600040101010101" pitchFamily="2" charset="-122"/>
                <a:ea typeface="华文细黑" panose="02010600040101010101" pitchFamily="2" charset="-122"/>
              </a:rPr>
              <a:t>2</a:t>
            </a:r>
            <a:endParaRPr lang="zh-CN" altLang="en-US" dirty="0">
              <a:latin typeface="华文细黑" panose="02010600040101010101" pitchFamily="2" charset="-122"/>
              <a:ea typeface="华文细黑" panose="02010600040101010101" pitchFamily="2" charset="-122"/>
            </a:endParaRPr>
          </a:p>
        </p:txBody>
      </p:sp>
      <p:sp>
        <p:nvSpPr>
          <p:cNvPr id="9" name="Oval 8"/>
          <p:cNvSpPr/>
          <p:nvPr/>
        </p:nvSpPr>
        <p:spPr>
          <a:xfrm>
            <a:off x="566056" y="3969279"/>
            <a:ext cx="478972" cy="47897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华文细黑" panose="02010600040101010101" pitchFamily="2" charset="-122"/>
                <a:ea typeface="华文细黑" panose="02010600040101010101" pitchFamily="2" charset="-122"/>
              </a:rPr>
              <a:t>3</a:t>
            </a:r>
            <a:endParaRPr lang="zh-CN" altLang="en-US" dirty="0">
              <a:latin typeface="华文细黑" panose="02010600040101010101" pitchFamily="2" charset="-122"/>
              <a:ea typeface="华文细黑" panose="02010600040101010101" pitchFamily="2" charset="-122"/>
            </a:endParaRPr>
          </a:p>
        </p:txBody>
      </p:sp>
      <p:sp>
        <p:nvSpPr>
          <p:cNvPr id="10" name="Oval 9"/>
          <p:cNvSpPr/>
          <p:nvPr/>
        </p:nvSpPr>
        <p:spPr>
          <a:xfrm>
            <a:off x="566056" y="4727463"/>
            <a:ext cx="478972" cy="47897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华文细黑" panose="02010600040101010101" pitchFamily="2" charset="-122"/>
                <a:ea typeface="华文细黑" panose="02010600040101010101" pitchFamily="2" charset="-122"/>
              </a:rPr>
              <a:t>4</a:t>
            </a:r>
            <a:endParaRPr lang="zh-CN" altLang="en-US" dirty="0">
              <a:latin typeface="华文细黑" panose="02010600040101010101" pitchFamily="2" charset="-122"/>
              <a:ea typeface="华文细黑" panose="02010600040101010101" pitchFamily="2" charset="-122"/>
            </a:endParaRPr>
          </a:p>
        </p:txBody>
      </p:sp>
      <p:sp>
        <p:nvSpPr>
          <p:cNvPr id="11" name="Oval 10"/>
          <p:cNvSpPr/>
          <p:nvPr/>
        </p:nvSpPr>
        <p:spPr>
          <a:xfrm>
            <a:off x="566056" y="5485647"/>
            <a:ext cx="478972" cy="47897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华文细黑" panose="02010600040101010101" pitchFamily="2" charset="-122"/>
                <a:ea typeface="华文细黑" panose="02010600040101010101" pitchFamily="2" charset="-122"/>
              </a:rPr>
              <a:t>5</a:t>
            </a:r>
            <a:endParaRPr lang="zh-CN" altLang="en-US" dirty="0">
              <a:latin typeface="华文细黑" panose="02010600040101010101" pitchFamily="2" charset="-122"/>
              <a:ea typeface="华文细黑" panose="02010600040101010101" pitchFamily="2" charset="-122"/>
            </a:endParaRPr>
          </a:p>
        </p:txBody>
      </p:sp>
      <p:sp>
        <p:nvSpPr>
          <p:cNvPr id="5" name="TextBox 4"/>
          <p:cNvSpPr txBox="1"/>
          <p:nvPr/>
        </p:nvSpPr>
        <p:spPr>
          <a:xfrm>
            <a:off x="1161144" y="2510972"/>
            <a:ext cx="7562556" cy="338554"/>
          </a:xfrm>
          <a:prstGeom prst="rect">
            <a:avLst/>
          </a:prstGeom>
          <a:solidFill>
            <a:schemeClr val="bg1">
              <a:lumMod val="95000"/>
            </a:schemeClr>
          </a:solidFill>
        </p:spPr>
        <p:txBody>
          <a:bodyPr wrap="square" rtlCol="0">
            <a:spAutoFit/>
          </a:bodyPr>
          <a:lstStyle/>
          <a:p>
            <a:r>
              <a:rPr lang="zh-CN" altLang="en-US" sz="1600" dirty="0">
                <a:latin typeface="Gadugi" panose="020B0502040204020203" pitchFamily="34" charset="0"/>
                <a:ea typeface="Hiragino Sans GB W3" panose="020B0300000000000000" pitchFamily="34" charset="-122"/>
              </a:rPr>
              <a:t>电子商务行业和</a:t>
            </a:r>
            <a:r>
              <a:rPr lang="en-US" altLang="zh-CN" sz="1600" dirty="0">
                <a:latin typeface="Gadugi" panose="020B0502040204020203" pitchFamily="34" charset="0"/>
                <a:ea typeface="Hiragino Sans GB W3" panose="020B0300000000000000" pitchFamily="34" charset="-122"/>
              </a:rPr>
              <a:t>IT</a:t>
            </a:r>
            <a:r>
              <a:rPr lang="zh-CN" altLang="en-US" sz="1600" dirty="0">
                <a:latin typeface="Gadugi" panose="020B0502040204020203" pitchFamily="34" charset="0"/>
                <a:ea typeface="Hiragino Sans GB W3" panose="020B0300000000000000" pitchFamily="34" charset="-122"/>
              </a:rPr>
              <a:t>行业、传统行业在人才需求上有着显著差异</a:t>
            </a:r>
          </a:p>
        </p:txBody>
      </p:sp>
      <p:sp>
        <p:nvSpPr>
          <p:cNvPr id="14" name="TextBox 13"/>
          <p:cNvSpPr txBox="1"/>
          <p:nvPr/>
        </p:nvSpPr>
        <p:spPr>
          <a:xfrm>
            <a:off x="1161144" y="3278402"/>
            <a:ext cx="7562556" cy="338554"/>
          </a:xfrm>
          <a:prstGeom prst="rect">
            <a:avLst/>
          </a:prstGeom>
          <a:solidFill>
            <a:schemeClr val="bg1">
              <a:lumMod val="95000"/>
            </a:schemeClr>
          </a:solidFill>
        </p:spPr>
        <p:txBody>
          <a:bodyPr wrap="square" rtlCol="0">
            <a:spAutoFit/>
          </a:bodyPr>
          <a:lstStyle/>
          <a:p>
            <a:r>
              <a:rPr lang="zh-CN" altLang="en-US" sz="1600" dirty="0">
                <a:latin typeface="Gadugi" panose="020B0502040204020203" pitchFamily="34" charset="0"/>
                <a:ea typeface="Hiragino Sans GB W3" panose="020B0300000000000000" pitchFamily="34" charset="-122"/>
              </a:rPr>
              <a:t>电子商务行业和</a:t>
            </a:r>
            <a:r>
              <a:rPr lang="en-US" altLang="zh-CN" sz="1600" dirty="0">
                <a:latin typeface="Gadugi" panose="020B0502040204020203" pitchFamily="34" charset="0"/>
                <a:ea typeface="Hiragino Sans GB W3" panose="020B0300000000000000" pitchFamily="34" charset="-122"/>
              </a:rPr>
              <a:t>IT</a:t>
            </a:r>
            <a:r>
              <a:rPr lang="zh-CN" altLang="en-US" sz="1600" dirty="0">
                <a:latin typeface="Gadugi" panose="020B0502040204020203" pitchFamily="34" charset="0"/>
                <a:ea typeface="Hiragino Sans GB W3" panose="020B0300000000000000" pitchFamily="34" charset="-122"/>
              </a:rPr>
              <a:t>行业、传统行业对不同学历的人才偏好程度不同</a:t>
            </a:r>
          </a:p>
        </p:txBody>
      </p:sp>
      <p:sp>
        <p:nvSpPr>
          <p:cNvPr id="15" name="TextBox 14"/>
          <p:cNvSpPr txBox="1"/>
          <p:nvPr/>
        </p:nvSpPr>
        <p:spPr>
          <a:xfrm>
            <a:off x="1161144" y="4045832"/>
            <a:ext cx="7562556" cy="338554"/>
          </a:xfrm>
          <a:prstGeom prst="rect">
            <a:avLst/>
          </a:prstGeom>
          <a:solidFill>
            <a:schemeClr val="bg1">
              <a:lumMod val="95000"/>
            </a:schemeClr>
          </a:solidFill>
        </p:spPr>
        <p:txBody>
          <a:bodyPr wrap="square" rtlCol="0">
            <a:spAutoFit/>
          </a:bodyPr>
          <a:lstStyle/>
          <a:p>
            <a:r>
              <a:rPr lang="zh-CN" altLang="en-US" sz="1600" dirty="0">
                <a:latin typeface="Gadugi" panose="020B0502040204020203" pitchFamily="34" charset="0"/>
                <a:ea typeface="Hiragino Sans GB W3" panose="020B0300000000000000" pitchFamily="34" charset="-122"/>
              </a:rPr>
              <a:t>电子商务行业和</a:t>
            </a:r>
            <a:r>
              <a:rPr lang="en-US" altLang="zh-CN" sz="1600" dirty="0">
                <a:latin typeface="Gadugi" panose="020B0502040204020203" pitchFamily="34" charset="0"/>
                <a:ea typeface="Hiragino Sans GB W3" panose="020B0300000000000000" pitchFamily="34" charset="-122"/>
              </a:rPr>
              <a:t>IT</a:t>
            </a:r>
            <a:r>
              <a:rPr lang="zh-CN" altLang="en-US" sz="1600" dirty="0">
                <a:latin typeface="Gadugi" panose="020B0502040204020203" pitchFamily="34" charset="0"/>
                <a:ea typeface="Hiragino Sans GB W3" panose="020B0300000000000000" pitchFamily="34" charset="-122"/>
              </a:rPr>
              <a:t>行业、传统行业对于拥有不同工作经验的人才偏好程度不同</a:t>
            </a:r>
          </a:p>
        </p:txBody>
      </p:sp>
      <p:sp>
        <p:nvSpPr>
          <p:cNvPr id="17" name="TextBox 16"/>
          <p:cNvSpPr txBox="1"/>
          <p:nvPr/>
        </p:nvSpPr>
        <p:spPr>
          <a:xfrm>
            <a:off x="1161144" y="4813262"/>
            <a:ext cx="7562556" cy="338554"/>
          </a:xfrm>
          <a:prstGeom prst="rect">
            <a:avLst/>
          </a:prstGeom>
          <a:solidFill>
            <a:schemeClr val="bg1">
              <a:lumMod val="95000"/>
            </a:schemeClr>
          </a:solidFill>
        </p:spPr>
        <p:txBody>
          <a:bodyPr wrap="square" rtlCol="0">
            <a:spAutoFit/>
          </a:bodyPr>
          <a:lstStyle/>
          <a:p>
            <a:r>
              <a:rPr lang="zh-CN" altLang="en-US" sz="1600" dirty="0">
                <a:latin typeface="Gadugi" panose="020B0502040204020203" pitchFamily="34" charset="0"/>
                <a:ea typeface="Hiragino Sans GB W3" panose="020B0300000000000000" pitchFamily="34" charset="-122"/>
              </a:rPr>
              <a:t>电子商务行业的人才特殊需求将对社会的就业问题产生积极影响</a:t>
            </a:r>
          </a:p>
        </p:txBody>
      </p:sp>
      <p:sp>
        <p:nvSpPr>
          <p:cNvPr id="19" name="TextBox 18"/>
          <p:cNvSpPr txBox="1"/>
          <p:nvPr/>
        </p:nvSpPr>
        <p:spPr>
          <a:xfrm>
            <a:off x="1161144" y="5580691"/>
            <a:ext cx="7562556" cy="338554"/>
          </a:xfrm>
          <a:prstGeom prst="rect">
            <a:avLst/>
          </a:prstGeom>
          <a:solidFill>
            <a:schemeClr val="bg1">
              <a:lumMod val="95000"/>
            </a:schemeClr>
          </a:solidFill>
        </p:spPr>
        <p:txBody>
          <a:bodyPr wrap="square" rtlCol="0">
            <a:spAutoFit/>
          </a:bodyPr>
          <a:lstStyle/>
          <a:p>
            <a:r>
              <a:rPr lang="zh-CN" altLang="en-US" sz="1600" dirty="0">
                <a:latin typeface="Gadugi" panose="020B0502040204020203" pitchFamily="34" charset="0"/>
                <a:ea typeface="Hiragino Sans GB W3" panose="020B0300000000000000" pitchFamily="34" charset="-122"/>
              </a:rPr>
              <a:t>电子商务行业在其他方面的人才需求预测</a:t>
            </a:r>
          </a:p>
        </p:txBody>
      </p:sp>
      <p:pic>
        <p:nvPicPr>
          <p:cNvPr id="21" name="Picture 20"/>
          <p:cNvPicPr>
            <a:picLocks noChangeAspect="1"/>
          </p:cNvPicPr>
          <p:nvPr/>
        </p:nvPicPr>
        <p:blipFill rotWithShape="1">
          <a:blip r:embed="rId2" cstate="print">
            <a:extLst>
              <a:ext uri="{BEBA8EAE-BF5A-486C-A8C5-ECC9F3942E4B}">
                <a14:imgProps xmlns="" xmlns:a14="http://schemas.microsoft.com/office/drawing/2010/main">
                  <a14:imgLayer r:embed="rId3">
                    <a14:imgEffect>
                      <a14:saturation sat="0"/>
                    </a14:imgEffect>
                  </a14:imgLayer>
                </a14:imgProps>
              </a:ext>
              <a:ext uri="{28A0092B-C50C-407E-A947-70E740481C1C}">
                <a14:useLocalDpi xmlns="" xmlns:a14="http://schemas.microsoft.com/office/drawing/2010/main" val="0"/>
              </a:ext>
            </a:extLst>
          </a:blip>
          <a:srcRect t="15990"/>
          <a:stretch/>
        </p:blipFill>
        <p:spPr>
          <a:xfrm>
            <a:off x="6188298" y="502276"/>
            <a:ext cx="2619138" cy="1236826"/>
          </a:xfrm>
          <a:prstGeom prst="rect">
            <a:avLst/>
          </a:prstGeom>
        </p:spPr>
      </p:pic>
    </p:spTree>
    <p:extLst>
      <p:ext uri="{BB962C8B-B14F-4D97-AF65-F5344CB8AC3E}">
        <p14:creationId xmlns="" xmlns:p14="http://schemas.microsoft.com/office/powerpoint/2010/main" val="2912328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29"/>
          <p:cNvSpPr/>
          <p:nvPr/>
        </p:nvSpPr>
        <p:spPr>
          <a:xfrm>
            <a:off x="12122" y="1208209"/>
            <a:ext cx="9146250" cy="369332"/>
          </a:xfrm>
          <a:prstGeom prst="rect">
            <a:avLst/>
          </a:prstGeom>
        </p:spPr>
        <p:txBody>
          <a:bodyPr wrap="square">
            <a:spAutoFit/>
          </a:bodyPr>
          <a:lstStyle/>
          <a:p>
            <a:pPr algn="r"/>
            <a:r>
              <a:rPr lang="zh-CN" altLang="en-US" dirty="0">
                <a:solidFill>
                  <a:srgbClr val="5489CE"/>
                </a:solidFill>
                <a:latin typeface="Hiragino Sans GB W3" panose="020B0300000000000000" pitchFamily="34" charset="-122"/>
                <a:ea typeface="Hiragino Sans GB W3" panose="020B0300000000000000" pitchFamily="34" charset="-122"/>
                <a:cs typeface="Arial" pitchFamily="34" charset="0"/>
              </a:rPr>
              <a:t>电子商务行业人才需求的比较性研究</a:t>
            </a:r>
          </a:p>
        </p:txBody>
      </p:sp>
      <p:sp>
        <p:nvSpPr>
          <p:cNvPr id="23" name="矩形 4"/>
          <p:cNvSpPr/>
          <p:nvPr/>
        </p:nvSpPr>
        <p:spPr>
          <a:xfrm>
            <a:off x="2483895" y="1597592"/>
            <a:ext cx="6660107" cy="2742396"/>
          </a:xfrm>
          <a:prstGeom prst="rect">
            <a:avLst/>
          </a:prstGeom>
          <a:solidFill>
            <a:srgbClr val="5489CE"/>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华文细黑"/>
              <a:ea typeface="微软雅黑"/>
            </a:endParaRPr>
          </a:p>
        </p:txBody>
      </p:sp>
      <p:cxnSp>
        <p:nvCxnSpPr>
          <p:cNvPr id="24" name="直接连接符 6"/>
          <p:cNvCxnSpPr/>
          <p:nvPr/>
        </p:nvCxnSpPr>
        <p:spPr>
          <a:xfrm>
            <a:off x="2944909" y="2404416"/>
            <a:ext cx="4020671" cy="0"/>
          </a:xfrm>
          <a:prstGeom prst="line">
            <a:avLst/>
          </a:prstGeom>
          <a:noFill/>
          <a:ln w="6350" cap="flat" cmpd="sng" algn="ctr">
            <a:solidFill>
              <a:sysClr val="window" lastClr="FFFFFF">
                <a:lumMod val="85000"/>
              </a:sysClr>
            </a:solidFill>
            <a:prstDash val="solid"/>
            <a:miter lim="800000"/>
          </a:ln>
          <a:effectLst/>
        </p:spPr>
      </p:cxnSp>
      <p:sp>
        <p:nvSpPr>
          <p:cNvPr id="25" name="TextBox 24"/>
          <p:cNvSpPr txBox="1"/>
          <p:nvPr/>
        </p:nvSpPr>
        <p:spPr>
          <a:xfrm>
            <a:off x="2944907" y="1826195"/>
            <a:ext cx="1653988" cy="584775"/>
          </a:xfrm>
          <a:prstGeom prst="rect">
            <a:avLst/>
          </a:prstGeom>
          <a:noFill/>
        </p:spPr>
        <p:txBody>
          <a:bodyPr wrap="square" rtlCol="0">
            <a:spAutoFit/>
          </a:bodyPr>
          <a:lstStyle/>
          <a:p>
            <a:r>
              <a:rPr lang="zh-CN" altLang="en-US" sz="3200" dirty="0">
                <a:solidFill>
                  <a:prstClr val="white"/>
                </a:solidFill>
                <a:latin typeface="方正粗宋简体"/>
                <a:ea typeface="方正粗宋简体"/>
              </a:rPr>
              <a:t>目录</a:t>
            </a:r>
          </a:p>
        </p:txBody>
      </p:sp>
      <p:grpSp>
        <p:nvGrpSpPr>
          <p:cNvPr id="5" name="Group 4"/>
          <p:cNvGrpSpPr/>
          <p:nvPr/>
        </p:nvGrpSpPr>
        <p:grpSpPr>
          <a:xfrm>
            <a:off x="2844057" y="2765208"/>
            <a:ext cx="1727947" cy="736868"/>
            <a:chOff x="2844055" y="2765208"/>
            <a:chExt cx="1727947" cy="736868"/>
          </a:xfrm>
        </p:grpSpPr>
        <p:sp>
          <p:nvSpPr>
            <p:cNvPr id="26" name="TextBox 25"/>
            <p:cNvSpPr txBox="1"/>
            <p:nvPr/>
          </p:nvSpPr>
          <p:spPr>
            <a:xfrm>
              <a:off x="2844055" y="2765208"/>
              <a:ext cx="309282" cy="646331"/>
            </a:xfrm>
            <a:prstGeom prst="rect">
              <a:avLst/>
            </a:prstGeom>
            <a:noFill/>
          </p:spPr>
          <p:txBody>
            <a:bodyPr wrap="square" rtlCol="0">
              <a:spAutoFit/>
            </a:bodyPr>
            <a:lstStyle/>
            <a:p>
              <a:r>
                <a:rPr lang="en-US" altLang="zh-CN" sz="3600" dirty="0">
                  <a:solidFill>
                    <a:prstClr val="white"/>
                  </a:solidFill>
                  <a:latin typeface="华文细黑"/>
                  <a:ea typeface="微软雅黑"/>
                </a:rPr>
                <a:t>1</a:t>
              </a:r>
              <a:endParaRPr lang="zh-CN" altLang="en-US" sz="3600" dirty="0">
                <a:solidFill>
                  <a:prstClr val="white"/>
                </a:solidFill>
                <a:latin typeface="华文细黑"/>
                <a:ea typeface="微软雅黑"/>
              </a:endParaRPr>
            </a:p>
          </p:txBody>
        </p:sp>
        <p:cxnSp>
          <p:nvCxnSpPr>
            <p:cNvPr id="27" name="直接连接符 10"/>
            <p:cNvCxnSpPr/>
            <p:nvPr/>
          </p:nvCxnSpPr>
          <p:spPr>
            <a:xfrm flipH="1">
              <a:off x="3012145" y="2994244"/>
              <a:ext cx="322727" cy="443753"/>
            </a:xfrm>
            <a:prstGeom prst="line">
              <a:avLst/>
            </a:prstGeom>
            <a:noFill/>
            <a:ln w="6350" cap="flat" cmpd="sng" algn="ctr">
              <a:solidFill>
                <a:sysClr val="window" lastClr="FFFFFF">
                  <a:lumMod val="85000"/>
                </a:sysClr>
              </a:solidFill>
              <a:prstDash val="solid"/>
              <a:miter lim="800000"/>
            </a:ln>
            <a:effectLst/>
          </p:spPr>
        </p:cxnSp>
        <p:sp>
          <p:nvSpPr>
            <p:cNvPr id="28" name="TextBox 27"/>
            <p:cNvSpPr txBox="1"/>
            <p:nvPr/>
          </p:nvSpPr>
          <p:spPr>
            <a:xfrm>
              <a:off x="3166784" y="3132744"/>
              <a:ext cx="1405218" cy="369332"/>
            </a:xfrm>
            <a:prstGeom prst="rect">
              <a:avLst/>
            </a:prstGeom>
            <a:noFill/>
          </p:spPr>
          <p:txBody>
            <a:bodyPr wrap="square" rtlCol="0">
              <a:spAutoFit/>
            </a:bodyPr>
            <a:lstStyle/>
            <a:p>
              <a:r>
                <a:rPr lang="zh-CN" altLang="en-US" dirty="0">
                  <a:solidFill>
                    <a:prstClr val="white"/>
                  </a:solidFill>
                  <a:latin typeface="Hiragino Sans GB W3" panose="020B0300000000000000" pitchFamily="34" charset="-122"/>
                  <a:ea typeface="Hiragino Sans GB W3" panose="020B0300000000000000" pitchFamily="34" charset="-122"/>
                </a:rPr>
                <a:t>现状</a:t>
              </a:r>
            </a:p>
          </p:txBody>
        </p:sp>
      </p:grpSp>
      <p:grpSp>
        <p:nvGrpSpPr>
          <p:cNvPr id="4" name="Group 3"/>
          <p:cNvGrpSpPr/>
          <p:nvPr/>
        </p:nvGrpSpPr>
        <p:grpSpPr>
          <a:xfrm>
            <a:off x="4068202" y="2765208"/>
            <a:ext cx="1727947" cy="736868"/>
            <a:chOff x="4314266" y="2765208"/>
            <a:chExt cx="1727947" cy="736868"/>
          </a:xfrm>
        </p:grpSpPr>
        <p:sp>
          <p:nvSpPr>
            <p:cNvPr id="29" name="TextBox 28"/>
            <p:cNvSpPr txBox="1"/>
            <p:nvPr/>
          </p:nvSpPr>
          <p:spPr>
            <a:xfrm>
              <a:off x="4314266" y="2765208"/>
              <a:ext cx="309282" cy="646331"/>
            </a:xfrm>
            <a:prstGeom prst="rect">
              <a:avLst/>
            </a:prstGeom>
            <a:noFill/>
          </p:spPr>
          <p:txBody>
            <a:bodyPr wrap="square" rtlCol="0">
              <a:spAutoFit/>
            </a:bodyPr>
            <a:lstStyle/>
            <a:p>
              <a:r>
                <a:rPr lang="en-US" altLang="zh-CN" sz="3600" dirty="0">
                  <a:solidFill>
                    <a:prstClr val="white"/>
                  </a:solidFill>
                  <a:latin typeface="华文细黑"/>
                  <a:ea typeface="微软雅黑"/>
                </a:rPr>
                <a:t>2</a:t>
              </a:r>
              <a:endParaRPr lang="zh-CN" altLang="en-US" sz="3600" dirty="0">
                <a:solidFill>
                  <a:prstClr val="white"/>
                </a:solidFill>
                <a:latin typeface="华文细黑"/>
                <a:ea typeface="微软雅黑"/>
              </a:endParaRPr>
            </a:p>
          </p:txBody>
        </p:sp>
        <p:cxnSp>
          <p:nvCxnSpPr>
            <p:cNvPr id="30" name="直接连接符 17"/>
            <p:cNvCxnSpPr/>
            <p:nvPr/>
          </p:nvCxnSpPr>
          <p:spPr>
            <a:xfrm flipH="1">
              <a:off x="4482356" y="2994244"/>
              <a:ext cx="322727" cy="443753"/>
            </a:xfrm>
            <a:prstGeom prst="line">
              <a:avLst/>
            </a:prstGeom>
            <a:noFill/>
            <a:ln w="6350" cap="flat" cmpd="sng" algn="ctr">
              <a:solidFill>
                <a:sysClr val="window" lastClr="FFFFFF">
                  <a:lumMod val="85000"/>
                </a:sysClr>
              </a:solidFill>
              <a:prstDash val="solid"/>
              <a:miter lim="800000"/>
            </a:ln>
            <a:effectLst/>
          </p:spPr>
        </p:cxnSp>
        <p:sp>
          <p:nvSpPr>
            <p:cNvPr id="31" name="TextBox 30"/>
            <p:cNvSpPr txBox="1"/>
            <p:nvPr/>
          </p:nvSpPr>
          <p:spPr>
            <a:xfrm>
              <a:off x="4636995" y="3132744"/>
              <a:ext cx="1405218" cy="369332"/>
            </a:xfrm>
            <a:prstGeom prst="rect">
              <a:avLst/>
            </a:prstGeom>
            <a:noFill/>
          </p:spPr>
          <p:txBody>
            <a:bodyPr wrap="square" rtlCol="0">
              <a:spAutoFit/>
            </a:bodyPr>
            <a:lstStyle/>
            <a:p>
              <a:r>
                <a:rPr lang="zh-CN" altLang="en-US" dirty="0">
                  <a:solidFill>
                    <a:prstClr val="white"/>
                  </a:solidFill>
                  <a:latin typeface="Hiragino Sans GB W3" panose="020B0300000000000000" pitchFamily="34" charset="-122"/>
                  <a:ea typeface="Hiragino Sans GB W3" panose="020B0300000000000000" pitchFamily="34" charset="-122"/>
                </a:rPr>
                <a:t>差异性检验</a:t>
              </a:r>
            </a:p>
          </p:txBody>
        </p:sp>
      </p:grpSp>
      <p:grpSp>
        <p:nvGrpSpPr>
          <p:cNvPr id="3" name="Group 2"/>
          <p:cNvGrpSpPr/>
          <p:nvPr/>
        </p:nvGrpSpPr>
        <p:grpSpPr>
          <a:xfrm>
            <a:off x="5797323" y="2765208"/>
            <a:ext cx="1727947" cy="736868"/>
            <a:chOff x="5972735" y="2765208"/>
            <a:chExt cx="1727947" cy="736868"/>
          </a:xfrm>
        </p:grpSpPr>
        <p:sp>
          <p:nvSpPr>
            <p:cNvPr id="32" name="TextBox 31"/>
            <p:cNvSpPr txBox="1"/>
            <p:nvPr/>
          </p:nvSpPr>
          <p:spPr>
            <a:xfrm>
              <a:off x="5972735" y="2765208"/>
              <a:ext cx="309282" cy="646331"/>
            </a:xfrm>
            <a:prstGeom prst="rect">
              <a:avLst/>
            </a:prstGeom>
            <a:noFill/>
          </p:spPr>
          <p:txBody>
            <a:bodyPr wrap="square" rtlCol="0">
              <a:spAutoFit/>
            </a:bodyPr>
            <a:lstStyle/>
            <a:p>
              <a:r>
                <a:rPr lang="en-US" altLang="zh-CN" sz="3600" dirty="0">
                  <a:solidFill>
                    <a:prstClr val="white"/>
                  </a:solidFill>
                  <a:latin typeface="华文细黑"/>
                  <a:ea typeface="微软雅黑"/>
                </a:rPr>
                <a:t>3</a:t>
              </a:r>
              <a:endParaRPr lang="zh-CN" altLang="en-US" sz="3600" dirty="0">
                <a:solidFill>
                  <a:prstClr val="white"/>
                </a:solidFill>
                <a:latin typeface="华文细黑"/>
                <a:ea typeface="微软雅黑"/>
              </a:endParaRPr>
            </a:p>
          </p:txBody>
        </p:sp>
        <p:cxnSp>
          <p:nvCxnSpPr>
            <p:cNvPr id="33" name="直接连接符 21"/>
            <p:cNvCxnSpPr/>
            <p:nvPr/>
          </p:nvCxnSpPr>
          <p:spPr>
            <a:xfrm flipH="1">
              <a:off x="6140825" y="2994244"/>
              <a:ext cx="322727" cy="443753"/>
            </a:xfrm>
            <a:prstGeom prst="line">
              <a:avLst/>
            </a:prstGeom>
            <a:noFill/>
            <a:ln w="6350" cap="flat" cmpd="sng" algn="ctr">
              <a:solidFill>
                <a:sysClr val="window" lastClr="FFFFFF">
                  <a:lumMod val="85000"/>
                </a:sysClr>
              </a:solidFill>
              <a:prstDash val="solid"/>
              <a:miter lim="800000"/>
            </a:ln>
            <a:effectLst/>
          </p:spPr>
        </p:cxnSp>
        <p:sp>
          <p:nvSpPr>
            <p:cNvPr id="34" name="TextBox 33"/>
            <p:cNvSpPr txBox="1"/>
            <p:nvPr/>
          </p:nvSpPr>
          <p:spPr>
            <a:xfrm>
              <a:off x="6295464" y="3132744"/>
              <a:ext cx="1405218" cy="369332"/>
            </a:xfrm>
            <a:prstGeom prst="rect">
              <a:avLst/>
            </a:prstGeom>
            <a:noFill/>
          </p:spPr>
          <p:txBody>
            <a:bodyPr wrap="square" rtlCol="0">
              <a:spAutoFit/>
            </a:bodyPr>
            <a:lstStyle/>
            <a:p>
              <a:r>
                <a:rPr lang="zh-CN" altLang="en-US" dirty="0">
                  <a:solidFill>
                    <a:prstClr val="white"/>
                  </a:solidFill>
                  <a:latin typeface="Hiragino Sans GB W3" panose="020B0300000000000000" pitchFamily="34" charset="-122"/>
                  <a:ea typeface="Hiragino Sans GB W3" panose="020B0300000000000000" pitchFamily="34" charset="-122"/>
                </a:rPr>
                <a:t>对比分析</a:t>
              </a:r>
            </a:p>
          </p:txBody>
        </p:sp>
      </p:grpSp>
      <p:grpSp>
        <p:nvGrpSpPr>
          <p:cNvPr id="2" name="Group 1"/>
          <p:cNvGrpSpPr/>
          <p:nvPr/>
        </p:nvGrpSpPr>
        <p:grpSpPr>
          <a:xfrm>
            <a:off x="7267133" y="2765208"/>
            <a:ext cx="1727947" cy="736868"/>
            <a:chOff x="7335371" y="2765208"/>
            <a:chExt cx="1727947" cy="736868"/>
          </a:xfrm>
        </p:grpSpPr>
        <p:sp>
          <p:nvSpPr>
            <p:cNvPr id="35" name="TextBox 34"/>
            <p:cNvSpPr txBox="1"/>
            <p:nvPr/>
          </p:nvSpPr>
          <p:spPr>
            <a:xfrm>
              <a:off x="7335371" y="2765208"/>
              <a:ext cx="309282" cy="646331"/>
            </a:xfrm>
            <a:prstGeom prst="rect">
              <a:avLst/>
            </a:prstGeom>
            <a:noFill/>
          </p:spPr>
          <p:txBody>
            <a:bodyPr wrap="square" rtlCol="0">
              <a:spAutoFit/>
            </a:bodyPr>
            <a:lstStyle/>
            <a:p>
              <a:r>
                <a:rPr lang="en-US" altLang="zh-CN" sz="3600" dirty="0">
                  <a:solidFill>
                    <a:prstClr val="white"/>
                  </a:solidFill>
                  <a:latin typeface="华文细黑"/>
                  <a:ea typeface="微软雅黑"/>
                </a:rPr>
                <a:t>4</a:t>
              </a:r>
              <a:endParaRPr lang="zh-CN" altLang="en-US" sz="3600" dirty="0">
                <a:solidFill>
                  <a:prstClr val="white"/>
                </a:solidFill>
                <a:latin typeface="华文细黑"/>
                <a:ea typeface="微软雅黑"/>
              </a:endParaRPr>
            </a:p>
          </p:txBody>
        </p:sp>
        <p:cxnSp>
          <p:nvCxnSpPr>
            <p:cNvPr id="36" name="直接连接符 27"/>
            <p:cNvCxnSpPr/>
            <p:nvPr/>
          </p:nvCxnSpPr>
          <p:spPr>
            <a:xfrm flipH="1">
              <a:off x="7503461" y="2994244"/>
              <a:ext cx="322727" cy="443753"/>
            </a:xfrm>
            <a:prstGeom prst="line">
              <a:avLst/>
            </a:prstGeom>
            <a:noFill/>
            <a:ln w="6350" cap="flat" cmpd="sng" algn="ctr">
              <a:solidFill>
                <a:sysClr val="window" lastClr="FFFFFF">
                  <a:lumMod val="85000"/>
                </a:sysClr>
              </a:solidFill>
              <a:prstDash val="solid"/>
              <a:miter lim="800000"/>
            </a:ln>
            <a:effectLst/>
          </p:spPr>
        </p:cxnSp>
        <p:sp>
          <p:nvSpPr>
            <p:cNvPr id="37" name="TextBox 36"/>
            <p:cNvSpPr txBox="1"/>
            <p:nvPr/>
          </p:nvSpPr>
          <p:spPr>
            <a:xfrm>
              <a:off x="7658100" y="3132744"/>
              <a:ext cx="1405218" cy="369332"/>
            </a:xfrm>
            <a:prstGeom prst="rect">
              <a:avLst/>
            </a:prstGeom>
            <a:noFill/>
          </p:spPr>
          <p:txBody>
            <a:bodyPr wrap="square" rtlCol="0">
              <a:spAutoFit/>
            </a:bodyPr>
            <a:lstStyle/>
            <a:p>
              <a:r>
                <a:rPr lang="zh-CN" altLang="en-US" dirty="0">
                  <a:solidFill>
                    <a:prstClr val="white"/>
                  </a:solidFill>
                  <a:latin typeface="Hiragino Sans GB W3" panose="020B0300000000000000" pitchFamily="34" charset="-122"/>
                  <a:ea typeface="Hiragino Sans GB W3" panose="020B0300000000000000" pitchFamily="34" charset="-122"/>
                </a:rPr>
                <a:t>结论与启示</a:t>
              </a:r>
            </a:p>
          </p:txBody>
        </p:sp>
      </p:grpSp>
      <p:pic>
        <p:nvPicPr>
          <p:cNvPr id="40" name="Picture 39"/>
          <p:cNvPicPr>
            <a:picLocks noChangeAspect="1"/>
          </p:cNvPicPr>
          <p:nvPr/>
        </p:nvPicPr>
        <p:blipFill rotWithShape="1">
          <a:blip r:embed="rId3" cstate="print">
            <a:extLst>
              <a:ext uri="{BEBA8EAE-BF5A-486C-A8C5-ECC9F3942E4B}">
                <a14:imgProps xmlns="" xmlns:a14="http://schemas.microsoft.com/office/drawing/2010/main">
                  <a14:imgLayer r:embed="rId4">
                    <a14:imgEffect>
                      <a14:saturation sat="0"/>
                    </a14:imgEffect>
                  </a14:imgLayer>
                </a14:imgProps>
              </a:ext>
              <a:ext uri="{28A0092B-C50C-407E-A947-70E740481C1C}">
                <a14:useLocalDpi xmlns="" xmlns:a14="http://schemas.microsoft.com/office/drawing/2010/main" val="0"/>
              </a:ext>
            </a:extLst>
          </a:blip>
          <a:srcRect r="27004"/>
          <a:stretch/>
        </p:blipFill>
        <p:spPr>
          <a:xfrm>
            <a:off x="-24648" y="1577543"/>
            <a:ext cx="2463457" cy="2762447"/>
          </a:xfrm>
          <a:prstGeom prst="rect">
            <a:avLst/>
          </a:prstGeom>
        </p:spPr>
      </p:pic>
    </p:spTree>
    <p:extLst>
      <p:ext uri="{BB962C8B-B14F-4D97-AF65-F5344CB8AC3E}">
        <p14:creationId xmlns="" xmlns:p14="http://schemas.microsoft.com/office/powerpoint/2010/main" val="17343677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8" descr="http://zixun.goufang.com/Images/20080307/200803076462253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81861" y="503645"/>
            <a:ext cx="2614411" cy="12351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 name="Rectangle 28"/>
          <p:cNvSpPr/>
          <p:nvPr/>
        </p:nvSpPr>
        <p:spPr>
          <a:xfrm>
            <a:off x="360608" y="503644"/>
            <a:ext cx="5700408" cy="1236374"/>
          </a:xfrm>
          <a:prstGeom prst="rect">
            <a:avLst/>
          </a:prstGeom>
          <a:solidFill>
            <a:srgbClr val="54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Rectangle 4"/>
          <p:cNvSpPr>
            <a:spLocks noChangeArrowheads="1"/>
          </p:cNvSpPr>
          <p:nvPr/>
        </p:nvSpPr>
        <p:spPr bwMode="auto">
          <a:xfrm>
            <a:off x="360608" y="1226127"/>
            <a:ext cx="5700408" cy="523220"/>
          </a:xfrm>
          <a:prstGeom prst="rect">
            <a:avLst/>
          </a:prstGeom>
          <a:noFill/>
          <a:ln>
            <a:noFill/>
          </a:ln>
          <a:effectLst/>
          <a:extLst/>
        </p:spPr>
        <p:txBody>
          <a:bodyPr wrap="square" anchor="ctr">
            <a:spAutoFit/>
          </a:bodyPr>
          <a:lstStyle/>
          <a:p>
            <a:pPr eaLnBrk="0" hangingPunct="0">
              <a:defRPr/>
            </a:pPr>
            <a:r>
              <a:rPr lang="en-US" altLang="zh-CN" sz="2800" dirty="0">
                <a:solidFill>
                  <a:schemeClr val="bg1"/>
                </a:solidFill>
                <a:latin typeface="Hiragino Sans GB W6" panose="020B0600000000000000" pitchFamily="34" charset="-122"/>
                <a:ea typeface="Hiragino Sans GB W6" panose="020B0600000000000000" pitchFamily="34" charset="-122"/>
              </a:rPr>
              <a:t>Conclusion</a:t>
            </a:r>
            <a:endParaRPr lang="zh-CN" altLang="en-US" sz="2800" dirty="0">
              <a:solidFill>
                <a:schemeClr val="bg1"/>
              </a:solidFill>
              <a:latin typeface="Hiragino Sans GB W6" panose="020B0600000000000000" pitchFamily="34" charset="-122"/>
              <a:ea typeface="Hiragino Sans GB W6" panose="020B0600000000000000" pitchFamily="34" charset="-122"/>
            </a:endParaRPr>
          </a:p>
        </p:txBody>
      </p:sp>
      <p:sp>
        <p:nvSpPr>
          <p:cNvPr id="31" name="矩形 20"/>
          <p:cNvSpPr/>
          <p:nvPr/>
        </p:nvSpPr>
        <p:spPr>
          <a:xfrm>
            <a:off x="966704" y="503643"/>
            <a:ext cx="5094312" cy="338554"/>
          </a:xfrm>
          <a:prstGeom prst="rect">
            <a:avLst/>
          </a:prstGeom>
        </p:spPr>
        <p:txBody>
          <a:bodyPr wrap="square">
            <a:spAutoFit/>
          </a:bodyPr>
          <a:lstStyle/>
          <a:p>
            <a:pPr algn="r"/>
            <a:r>
              <a:rPr lang="en-US" altLang="zh-CN" sz="1600" dirty="0">
                <a:solidFill>
                  <a:schemeClr val="bg1"/>
                </a:solidFill>
                <a:latin typeface="Impact" panose="020B0806030902050204" pitchFamily="34" charset="0"/>
              </a:rPr>
              <a:t>2</a:t>
            </a:r>
            <a:r>
              <a:rPr lang="en-US" altLang="zh-CN" sz="1600" baseline="30000" dirty="0">
                <a:solidFill>
                  <a:schemeClr val="bg1"/>
                </a:solidFill>
                <a:latin typeface="Impact" panose="020B0806030902050204" pitchFamily="34" charset="0"/>
              </a:rPr>
              <a:t>nd</a:t>
            </a:r>
            <a:r>
              <a:rPr lang="en-US" altLang="zh-CN" sz="1600" dirty="0">
                <a:solidFill>
                  <a:schemeClr val="bg1"/>
                </a:solidFill>
                <a:latin typeface="Impact" panose="020B0806030902050204" pitchFamily="34" charset="0"/>
              </a:rPr>
              <a:t> priority initiatives</a:t>
            </a:r>
            <a:endParaRPr lang="zh-CN" altLang="en-US" sz="1600" dirty="0">
              <a:solidFill>
                <a:schemeClr val="bg1"/>
              </a:solidFill>
              <a:latin typeface="Impact" panose="020B0806030902050204" pitchFamily="34" charset="0"/>
            </a:endParaRPr>
          </a:p>
        </p:txBody>
      </p:sp>
      <p:sp>
        <p:nvSpPr>
          <p:cNvPr id="6" name="Oval 5"/>
          <p:cNvSpPr/>
          <p:nvPr/>
        </p:nvSpPr>
        <p:spPr>
          <a:xfrm>
            <a:off x="566056" y="2452911"/>
            <a:ext cx="478972" cy="47897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华文细黑" panose="02010600040101010101" pitchFamily="2" charset="-122"/>
                <a:ea typeface="华文细黑" panose="02010600040101010101" pitchFamily="2" charset="-122"/>
              </a:rPr>
              <a:t>1</a:t>
            </a:r>
            <a:endParaRPr lang="zh-CN" altLang="en-US" dirty="0">
              <a:latin typeface="华文细黑" panose="02010600040101010101" pitchFamily="2" charset="-122"/>
              <a:ea typeface="华文细黑" panose="02010600040101010101" pitchFamily="2" charset="-122"/>
            </a:endParaRPr>
          </a:p>
        </p:txBody>
      </p:sp>
      <p:sp>
        <p:nvSpPr>
          <p:cNvPr id="7" name="Oval 6"/>
          <p:cNvSpPr/>
          <p:nvPr/>
        </p:nvSpPr>
        <p:spPr>
          <a:xfrm>
            <a:off x="566056" y="3211095"/>
            <a:ext cx="478972" cy="47897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华文细黑" panose="02010600040101010101" pitchFamily="2" charset="-122"/>
                <a:ea typeface="华文细黑" panose="02010600040101010101" pitchFamily="2" charset="-122"/>
              </a:rPr>
              <a:t>2</a:t>
            </a:r>
            <a:endParaRPr lang="zh-CN" altLang="en-US" dirty="0">
              <a:latin typeface="华文细黑" panose="02010600040101010101" pitchFamily="2" charset="-122"/>
              <a:ea typeface="华文细黑" panose="02010600040101010101" pitchFamily="2" charset="-122"/>
            </a:endParaRPr>
          </a:p>
        </p:txBody>
      </p:sp>
      <p:sp>
        <p:nvSpPr>
          <p:cNvPr id="8" name="Oval 7"/>
          <p:cNvSpPr/>
          <p:nvPr/>
        </p:nvSpPr>
        <p:spPr>
          <a:xfrm>
            <a:off x="566056" y="3969279"/>
            <a:ext cx="478972" cy="47897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华文细黑" panose="02010600040101010101" pitchFamily="2" charset="-122"/>
                <a:ea typeface="华文细黑" panose="02010600040101010101" pitchFamily="2" charset="-122"/>
              </a:rPr>
              <a:t>3</a:t>
            </a:r>
            <a:endParaRPr lang="zh-CN" altLang="en-US" dirty="0">
              <a:latin typeface="华文细黑" panose="02010600040101010101" pitchFamily="2" charset="-122"/>
              <a:ea typeface="华文细黑" panose="02010600040101010101" pitchFamily="2" charset="-122"/>
            </a:endParaRPr>
          </a:p>
        </p:txBody>
      </p:sp>
      <p:sp>
        <p:nvSpPr>
          <p:cNvPr id="9" name="Oval 8"/>
          <p:cNvSpPr/>
          <p:nvPr/>
        </p:nvSpPr>
        <p:spPr>
          <a:xfrm>
            <a:off x="566056" y="4727463"/>
            <a:ext cx="478972" cy="47897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华文细黑" panose="02010600040101010101" pitchFamily="2" charset="-122"/>
                <a:ea typeface="华文细黑" panose="02010600040101010101" pitchFamily="2" charset="-122"/>
              </a:rPr>
              <a:t>4</a:t>
            </a:r>
            <a:endParaRPr lang="zh-CN" altLang="en-US" dirty="0">
              <a:latin typeface="华文细黑" panose="02010600040101010101" pitchFamily="2" charset="-122"/>
              <a:ea typeface="华文细黑" panose="02010600040101010101" pitchFamily="2" charset="-122"/>
            </a:endParaRPr>
          </a:p>
        </p:txBody>
      </p:sp>
      <p:sp>
        <p:nvSpPr>
          <p:cNvPr id="10" name="Oval 9"/>
          <p:cNvSpPr/>
          <p:nvPr/>
        </p:nvSpPr>
        <p:spPr>
          <a:xfrm>
            <a:off x="566056" y="5485647"/>
            <a:ext cx="478972" cy="47897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华文细黑" panose="02010600040101010101" pitchFamily="2" charset="-122"/>
                <a:ea typeface="华文细黑" panose="02010600040101010101" pitchFamily="2" charset="-122"/>
              </a:rPr>
              <a:t>5</a:t>
            </a:r>
            <a:endParaRPr lang="zh-CN" altLang="en-US" dirty="0">
              <a:latin typeface="华文细黑" panose="02010600040101010101" pitchFamily="2" charset="-122"/>
              <a:ea typeface="华文细黑" panose="02010600040101010101" pitchFamily="2" charset="-122"/>
            </a:endParaRPr>
          </a:p>
        </p:txBody>
      </p:sp>
      <p:sp>
        <p:nvSpPr>
          <p:cNvPr id="11" name="TextBox 10"/>
          <p:cNvSpPr txBox="1"/>
          <p:nvPr/>
        </p:nvSpPr>
        <p:spPr>
          <a:xfrm>
            <a:off x="1161144" y="2510972"/>
            <a:ext cx="7562556" cy="338554"/>
          </a:xfrm>
          <a:prstGeom prst="rect">
            <a:avLst/>
          </a:prstGeom>
          <a:solidFill>
            <a:schemeClr val="bg1">
              <a:lumMod val="95000"/>
            </a:schemeClr>
          </a:solidFill>
        </p:spPr>
        <p:txBody>
          <a:bodyPr wrap="square" rtlCol="0">
            <a:spAutoFit/>
          </a:bodyPr>
          <a:lstStyle/>
          <a:p>
            <a:r>
              <a:rPr lang="en-US" altLang="zh-CN" sz="1600" dirty="0">
                <a:latin typeface="Gadugi" panose="020B0502040204020203" pitchFamily="34" charset="0"/>
                <a:ea typeface="Hiragino Sans GB W3" panose="020B0300000000000000" pitchFamily="34" charset="-122"/>
              </a:rPr>
              <a:t>Evaluate whether offer DT store more margin is possible</a:t>
            </a:r>
            <a:endParaRPr lang="zh-CN" altLang="en-US" sz="1600" dirty="0">
              <a:latin typeface="Gadugi" panose="020B0502040204020203" pitchFamily="34" charset="0"/>
              <a:ea typeface="Hiragino Sans GB W3" panose="020B0300000000000000" pitchFamily="34" charset="-122"/>
            </a:endParaRPr>
          </a:p>
        </p:txBody>
      </p:sp>
      <p:sp>
        <p:nvSpPr>
          <p:cNvPr id="12" name="TextBox 11"/>
          <p:cNvSpPr txBox="1"/>
          <p:nvPr/>
        </p:nvSpPr>
        <p:spPr>
          <a:xfrm>
            <a:off x="1161144" y="3267516"/>
            <a:ext cx="7562556" cy="338554"/>
          </a:xfrm>
          <a:prstGeom prst="rect">
            <a:avLst/>
          </a:prstGeom>
          <a:solidFill>
            <a:schemeClr val="bg1">
              <a:lumMod val="95000"/>
            </a:schemeClr>
          </a:solidFill>
        </p:spPr>
        <p:txBody>
          <a:bodyPr wrap="square" rtlCol="0">
            <a:spAutoFit/>
          </a:bodyPr>
          <a:lstStyle/>
          <a:p>
            <a:r>
              <a:rPr lang="en-US" altLang="zh-CN" sz="1600" dirty="0">
                <a:latin typeface="Gadugi" panose="020B0502040204020203" pitchFamily="34" charset="0"/>
                <a:ea typeface="Hiragino Sans GB W3" panose="020B0300000000000000" pitchFamily="34" charset="-122"/>
              </a:rPr>
              <a:t>Together with other strong brands, communicate “Unilever” company brand more</a:t>
            </a:r>
            <a:endParaRPr lang="zh-CN" altLang="en-US" sz="1600" dirty="0">
              <a:latin typeface="Gadugi" panose="020B0502040204020203" pitchFamily="34" charset="0"/>
              <a:ea typeface="Hiragino Sans GB W3" panose="020B0300000000000000" pitchFamily="34" charset="-122"/>
            </a:endParaRPr>
          </a:p>
        </p:txBody>
      </p:sp>
      <p:sp>
        <p:nvSpPr>
          <p:cNvPr id="13" name="TextBox 12"/>
          <p:cNvSpPr txBox="1"/>
          <p:nvPr/>
        </p:nvSpPr>
        <p:spPr>
          <a:xfrm>
            <a:off x="1161144" y="4024060"/>
            <a:ext cx="7562556" cy="338554"/>
          </a:xfrm>
          <a:prstGeom prst="rect">
            <a:avLst/>
          </a:prstGeom>
          <a:solidFill>
            <a:schemeClr val="bg1">
              <a:lumMod val="95000"/>
            </a:schemeClr>
          </a:solidFill>
        </p:spPr>
        <p:txBody>
          <a:bodyPr wrap="square" rtlCol="0">
            <a:spAutoFit/>
          </a:bodyPr>
          <a:lstStyle/>
          <a:p>
            <a:r>
              <a:rPr lang="en-US" altLang="zh-CN" sz="1600" dirty="0">
                <a:latin typeface="Gadugi" panose="020B0502040204020203" pitchFamily="34" charset="0"/>
                <a:ea typeface="Hiragino Sans GB W3" panose="020B0300000000000000" pitchFamily="34" charset="-122"/>
              </a:rPr>
              <a:t>Optimize our promotion pack allocation policy</a:t>
            </a:r>
            <a:endParaRPr lang="zh-CN" altLang="en-US" sz="1600" dirty="0">
              <a:latin typeface="Gadugi" panose="020B0502040204020203" pitchFamily="34" charset="0"/>
              <a:ea typeface="Hiragino Sans GB W3" panose="020B0300000000000000" pitchFamily="34" charset="-122"/>
            </a:endParaRPr>
          </a:p>
        </p:txBody>
      </p:sp>
      <p:sp>
        <p:nvSpPr>
          <p:cNvPr id="14" name="TextBox 13"/>
          <p:cNvSpPr txBox="1"/>
          <p:nvPr/>
        </p:nvSpPr>
        <p:spPr>
          <a:xfrm>
            <a:off x="1161144" y="4780604"/>
            <a:ext cx="7562556" cy="338554"/>
          </a:xfrm>
          <a:prstGeom prst="rect">
            <a:avLst/>
          </a:prstGeom>
          <a:solidFill>
            <a:schemeClr val="bg1">
              <a:lumMod val="95000"/>
            </a:schemeClr>
          </a:solidFill>
        </p:spPr>
        <p:txBody>
          <a:bodyPr wrap="square" rtlCol="0">
            <a:spAutoFit/>
          </a:bodyPr>
          <a:lstStyle/>
          <a:p>
            <a:r>
              <a:rPr lang="en-US" altLang="zh-CN" sz="1600" dirty="0">
                <a:latin typeface="Gadugi" panose="020B0502040204020203" pitchFamily="34" charset="0"/>
                <a:ea typeface="Hiragino Sans GB W3" panose="020B0300000000000000" pitchFamily="34" charset="-122"/>
              </a:rPr>
              <a:t>Optimize island display in Northern area, pay more attention to season differences</a:t>
            </a:r>
            <a:endParaRPr lang="zh-CN" altLang="en-US" sz="1600" dirty="0">
              <a:latin typeface="Gadugi" panose="020B0502040204020203" pitchFamily="34" charset="0"/>
              <a:ea typeface="Hiragino Sans GB W3" panose="020B0300000000000000" pitchFamily="34" charset="-122"/>
            </a:endParaRPr>
          </a:p>
        </p:txBody>
      </p:sp>
      <p:sp>
        <p:nvSpPr>
          <p:cNvPr id="15" name="TextBox 14"/>
          <p:cNvSpPr txBox="1"/>
          <p:nvPr/>
        </p:nvSpPr>
        <p:spPr>
          <a:xfrm>
            <a:off x="1161144" y="5537151"/>
            <a:ext cx="7562556" cy="584775"/>
          </a:xfrm>
          <a:prstGeom prst="rect">
            <a:avLst/>
          </a:prstGeom>
          <a:solidFill>
            <a:schemeClr val="bg1">
              <a:lumMod val="95000"/>
            </a:schemeClr>
          </a:solidFill>
        </p:spPr>
        <p:txBody>
          <a:bodyPr wrap="square" rtlCol="0">
            <a:spAutoFit/>
          </a:bodyPr>
          <a:lstStyle/>
          <a:p>
            <a:r>
              <a:rPr lang="en-US" altLang="zh-CN" sz="1600" dirty="0">
                <a:latin typeface="Gadugi" panose="020B0502040204020203" pitchFamily="34" charset="0"/>
                <a:ea typeface="Hiragino Sans GB W3" panose="020B0300000000000000" pitchFamily="34" charset="-122"/>
              </a:rPr>
              <a:t>Add more POSMs to more outlets. Using multiple ways to communicate with consumers</a:t>
            </a:r>
            <a:endParaRPr lang="zh-CN" altLang="en-US" sz="1600" dirty="0">
              <a:latin typeface="Gadugi" panose="020B0502040204020203" pitchFamily="34" charset="0"/>
              <a:ea typeface="Hiragino Sans GB W3" panose="020B0300000000000000" pitchFamily="34" charset="-122"/>
            </a:endParaRPr>
          </a:p>
        </p:txBody>
      </p:sp>
      <p:pic>
        <p:nvPicPr>
          <p:cNvPr id="19" name="图片 3" descr="p_large_ulbo_43760000acc55c71.jpg"/>
          <p:cNvPicPr>
            <a:picLocks noChangeAspect="1"/>
          </p:cNvPicPr>
          <p:nvPr/>
        </p:nvPicPr>
        <p:blipFill>
          <a:blip r:embed="rId3" cstate="print"/>
          <a:srcRect l="6757" t="2386" r="6757" b="21262"/>
          <a:stretch>
            <a:fillRect/>
          </a:stretch>
        </p:blipFill>
        <p:spPr>
          <a:xfrm>
            <a:off x="0" y="0"/>
            <a:ext cx="9144000" cy="6858000"/>
          </a:xfrm>
          <a:prstGeom prst="rect">
            <a:avLst/>
          </a:prstGeom>
        </p:spPr>
      </p:pic>
      <p:sp>
        <p:nvSpPr>
          <p:cNvPr id="20" name="圆角矩形 2"/>
          <p:cNvSpPr/>
          <p:nvPr/>
        </p:nvSpPr>
        <p:spPr>
          <a:xfrm>
            <a:off x="2944844" y="937748"/>
            <a:ext cx="3672408" cy="1368152"/>
          </a:xfrm>
          <a:prstGeom prst="roundRect">
            <a:avLst>
              <a:gd name="adj" fmla="val 10302"/>
            </a:avLst>
          </a:prstGeom>
          <a:solidFill>
            <a:srgbClr val="5489CE"/>
          </a:solidFill>
          <a:ln w="25400" cap="flat" cmpd="sng" algn="ctr">
            <a:noFill/>
            <a:prstDash val="solid"/>
          </a:ln>
          <a:effectLst/>
        </p:spPr>
        <p:txBody>
          <a:bodyPr rtlCol="0" anchor="ctr"/>
          <a:lstStyle/>
          <a:p>
            <a:pPr algn="ctr">
              <a:defRPr/>
            </a:pPr>
            <a:endParaRPr lang="zh-CN" altLang="en-US" kern="0">
              <a:solidFill>
                <a:prstClr val="white"/>
              </a:solidFill>
              <a:latin typeface="Calibri"/>
              <a:ea typeface="宋体" panose="02010600030101010101" pitchFamily="2" charset="-122"/>
            </a:endParaRPr>
          </a:p>
        </p:txBody>
      </p:sp>
      <p:sp>
        <p:nvSpPr>
          <p:cNvPr id="21" name="TextBox 20"/>
          <p:cNvSpPr txBox="1"/>
          <p:nvPr/>
        </p:nvSpPr>
        <p:spPr>
          <a:xfrm>
            <a:off x="2915816" y="1384312"/>
            <a:ext cx="3816424" cy="461665"/>
          </a:xfrm>
          <a:prstGeom prst="rect">
            <a:avLst/>
          </a:prstGeom>
          <a:noFill/>
        </p:spPr>
        <p:txBody>
          <a:bodyPr wrap="square" rtlCol="0">
            <a:spAutoFit/>
          </a:bodyPr>
          <a:lstStyle/>
          <a:p>
            <a:pPr algn="ctr"/>
            <a:r>
              <a:rPr lang="en-US" altLang="zh-CN" sz="2400" dirty="0">
                <a:solidFill>
                  <a:schemeClr val="bg1"/>
                </a:solidFill>
                <a:latin typeface="微软雅黑" pitchFamily="34" charset="-122"/>
                <a:ea typeface="微软雅黑" pitchFamily="34" charset="-122"/>
              </a:rPr>
              <a:t>Thanks for your time</a:t>
            </a:r>
            <a:endParaRPr lang="zh-CN" altLang="en-US" sz="2400" dirty="0">
              <a:solidFill>
                <a:schemeClr val="bg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870911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438150" y="463552"/>
            <a:ext cx="1314450" cy="1311275"/>
          </a:xfrm>
          <a:prstGeom prst="rect">
            <a:avLst/>
          </a:prstGeom>
          <a:noFill/>
          <a:ln w="9525">
            <a:noFill/>
            <a:miter lim="800000"/>
            <a:headEnd/>
            <a:tailEnd/>
          </a:ln>
        </p:spPr>
        <p:txBody>
          <a:bodyPr wrap="none">
            <a:spAutoFit/>
          </a:bodyPr>
          <a:lstStyle/>
          <a:p>
            <a:r>
              <a:rPr lang="en-US" sz="8000" dirty="0">
                <a:solidFill>
                  <a:schemeClr val="tx1">
                    <a:lumMod val="75000"/>
                    <a:lumOff val="25000"/>
                  </a:schemeClr>
                </a:solidFill>
                <a:latin typeface="Helvetica 35 Thin" pitchFamily="34" charset="0"/>
              </a:rPr>
              <a:t>#1</a:t>
            </a:r>
          </a:p>
        </p:txBody>
      </p:sp>
      <p:sp>
        <p:nvSpPr>
          <p:cNvPr id="19" name="Rectangle 18"/>
          <p:cNvSpPr/>
          <p:nvPr/>
        </p:nvSpPr>
        <p:spPr>
          <a:xfrm>
            <a:off x="1" y="2421227"/>
            <a:ext cx="6555347" cy="1880316"/>
          </a:xfrm>
          <a:prstGeom prst="rect">
            <a:avLst/>
          </a:prstGeom>
          <a:solidFill>
            <a:srgbClr val="54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Picture 20"/>
          <p:cNvPicPr>
            <a:picLocks noChangeAspect="1"/>
          </p:cNvPicPr>
          <p:nvPr/>
        </p:nvPicPr>
        <p:blipFill>
          <a:blip r:embed="rId2" cstate="print">
            <a:extLst>
              <a:ext uri="{BEBA8EAE-BF5A-486C-A8C5-ECC9F3942E4B}">
                <a14:imgProps xmlns="" xmlns:a14="http://schemas.microsoft.com/office/drawing/2010/main">
                  <a14:imgLayer r:embed="rId3">
                    <a14:imgEffect>
                      <a14:saturation sat="0"/>
                    </a14:imgEffect>
                  </a14:imgLayer>
                </a14:imgProps>
              </a:ext>
              <a:ext uri="{28A0092B-C50C-407E-A947-70E740481C1C}">
                <a14:useLocalDpi xmlns="" xmlns:a14="http://schemas.microsoft.com/office/drawing/2010/main" val="0"/>
              </a:ext>
            </a:extLst>
          </a:blip>
          <a:stretch>
            <a:fillRect/>
          </a:stretch>
        </p:blipFill>
        <p:spPr>
          <a:xfrm>
            <a:off x="6664149" y="2421229"/>
            <a:ext cx="2482210" cy="1868845"/>
          </a:xfrm>
          <a:prstGeom prst="rect">
            <a:avLst/>
          </a:prstGeom>
          <a:noFill/>
          <a:ln>
            <a:noFill/>
          </a:ln>
        </p:spPr>
      </p:pic>
      <p:sp>
        <p:nvSpPr>
          <p:cNvPr id="3" name="TextBox 2"/>
          <p:cNvSpPr txBox="1"/>
          <p:nvPr/>
        </p:nvSpPr>
        <p:spPr>
          <a:xfrm>
            <a:off x="2886" y="2421229"/>
            <a:ext cx="6555346" cy="584775"/>
          </a:xfrm>
          <a:prstGeom prst="rect">
            <a:avLst/>
          </a:prstGeom>
          <a:noFill/>
        </p:spPr>
        <p:txBody>
          <a:bodyPr wrap="square" rtlCol="0">
            <a:spAutoFit/>
          </a:bodyPr>
          <a:lstStyle/>
          <a:p>
            <a:pPr algn="r"/>
            <a:r>
              <a:rPr lang="zh-CN" altLang="en-US" sz="3200" dirty="0">
                <a:solidFill>
                  <a:schemeClr val="bg1">
                    <a:lumMod val="95000"/>
                  </a:schemeClr>
                </a:solidFill>
                <a:latin typeface="方正粗宋简体" panose="03000509000000000000" pitchFamily="65" charset="-122"/>
                <a:ea typeface="方正粗宋简体" panose="03000509000000000000" pitchFamily="65" charset="-122"/>
              </a:rPr>
              <a:t>现状</a:t>
            </a:r>
          </a:p>
        </p:txBody>
      </p:sp>
    </p:spTree>
    <p:extLst>
      <p:ext uri="{BB962C8B-B14F-4D97-AF65-F5344CB8AC3E}">
        <p14:creationId xmlns="" xmlns:p14="http://schemas.microsoft.com/office/powerpoint/2010/main" val="326319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913726" y="1392072"/>
            <a:ext cx="2848139" cy="46675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10"/>
          <p:cNvSpPr/>
          <p:nvPr/>
        </p:nvSpPr>
        <p:spPr>
          <a:xfrm>
            <a:off x="540753" y="1392072"/>
            <a:ext cx="5082127" cy="46675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13"/>
          <p:cNvSpPr/>
          <p:nvPr/>
        </p:nvSpPr>
        <p:spPr>
          <a:xfrm>
            <a:off x="540751" y="0"/>
            <a:ext cx="154574" cy="788194"/>
          </a:xfrm>
          <a:prstGeom prst="rect">
            <a:avLst/>
          </a:prstGeom>
          <a:solidFill>
            <a:srgbClr val="54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770437" y="395451"/>
            <a:ext cx="4608511" cy="461665"/>
          </a:xfrm>
          <a:prstGeom prst="rect">
            <a:avLst/>
          </a:prstGeom>
          <a:noFill/>
        </p:spPr>
        <p:txBody>
          <a:bodyPr wrap="square" rtlCol="0">
            <a:spAutoFit/>
          </a:bodyPr>
          <a:lstStyle/>
          <a:p>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电子商务行业的发展</a:t>
            </a:r>
          </a:p>
        </p:txBody>
      </p:sp>
      <p:graphicFrame>
        <p:nvGraphicFramePr>
          <p:cNvPr id="9" name="图表 1"/>
          <p:cNvGraphicFramePr/>
          <p:nvPr>
            <p:extLst>
              <p:ext uri="{D42A27DB-BD31-4B8C-83A1-F6EECF244321}">
                <p14:modId xmlns="" xmlns:p14="http://schemas.microsoft.com/office/powerpoint/2010/main" val="3099419793"/>
              </p:ext>
            </p:extLst>
          </p:nvPr>
        </p:nvGraphicFramePr>
        <p:xfrm>
          <a:off x="618040" y="2120805"/>
          <a:ext cx="4838195" cy="32291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图表 12"/>
          <p:cNvGraphicFramePr/>
          <p:nvPr>
            <p:extLst>
              <p:ext uri="{D42A27DB-BD31-4B8C-83A1-F6EECF244321}">
                <p14:modId xmlns="" xmlns:p14="http://schemas.microsoft.com/office/powerpoint/2010/main" val="2919258649"/>
              </p:ext>
            </p:extLst>
          </p:nvPr>
        </p:nvGraphicFramePr>
        <p:xfrm>
          <a:off x="5913726" y="2347422"/>
          <a:ext cx="2848139" cy="3657601"/>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p:cNvSpPr txBox="1"/>
          <p:nvPr/>
        </p:nvSpPr>
        <p:spPr>
          <a:xfrm>
            <a:off x="770435" y="5364411"/>
            <a:ext cx="4429362" cy="400110"/>
          </a:xfrm>
          <a:prstGeom prst="rect">
            <a:avLst/>
          </a:prstGeom>
          <a:noFill/>
        </p:spPr>
        <p:txBody>
          <a:bodyPr wrap="square" rtlCol="0">
            <a:spAutoFit/>
          </a:bodyPr>
          <a:lstStyle/>
          <a:p>
            <a:r>
              <a:rPr lang="zh-CN" altLang="en-US" sz="1400" dirty="0">
                <a:latin typeface="Hiragino Sans GB W3" panose="020B0300000000000000" pitchFamily="34" charset="-122"/>
                <a:ea typeface="Hiragino Sans GB W3" panose="020B0300000000000000" pitchFamily="34" charset="-122"/>
              </a:rPr>
              <a:t>电子商务行业在过去</a:t>
            </a:r>
            <a:r>
              <a:rPr lang="en-US" altLang="zh-CN" sz="1400" dirty="0">
                <a:latin typeface="Hiragino Sans GB W3" panose="020B0300000000000000" pitchFamily="34" charset="-122"/>
                <a:ea typeface="Hiragino Sans GB W3" panose="020B0300000000000000" pitchFamily="34" charset="-122"/>
              </a:rPr>
              <a:t>5</a:t>
            </a:r>
            <a:r>
              <a:rPr lang="zh-CN" altLang="en-US" sz="1400" dirty="0">
                <a:latin typeface="Hiragino Sans GB W3" panose="020B0300000000000000" pitchFamily="34" charset="-122"/>
                <a:ea typeface="Hiragino Sans GB W3" panose="020B0300000000000000" pitchFamily="34" charset="-122"/>
              </a:rPr>
              <a:t>年里，</a:t>
            </a:r>
            <a:r>
              <a:rPr lang="en-US" altLang="zh-CN" sz="1400" dirty="0">
                <a:latin typeface="Hiragino Sans GB W3" panose="020B0300000000000000" pitchFamily="34" charset="-122"/>
                <a:ea typeface="Hiragino Sans GB W3" panose="020B0300000000000000" pitchFamily="34" charset="-122"/>
              </a:rPr>
              <a:t>CAGR</a:t>
            </a:r>
            <a:r>
              <a:rPr lang="zh-CN" altLang="en-US" sz="1400" dirty="0">
                <a:latin typeface="Hiragino Sans GB W3" panose="020B0300000000000000" pitchFamily="34" charset="-122"/>
                <a:ea typeface="Hiragino Sans GB W3" panose="020B0300000000000000" pitchFamily="34" charset="-122"/>
              </a:rPr>
              <a:t>一直在</a:t>
            </a:r>
            <a:r>
              <a:rPr lang="en-US" altLang="zh-CN" sz="2000" b="1" dirty="0">
                <a:solidFill>
                  <a:srgbClr val="FFC000"/>
                </a:solidFill>
                <a:latin typeface="Hiragino Sans GB W3" panose="020B0300000000000000" pitchFamily="34" charset="-122"/>
                <a:ea typeface="Hiragino Sans GB W3" panose="020B0300000000000000" pitchFamily="34" charset="-122"/>
              </a:rPr>
              <a:t>40%+</a:t>
            </a:r>
            <a:endParaRPr lang="zh-CN" altLang="en-US" sz="1400" b="1" dirty="0">
              <a:solidFill>
                <a:srgbClr val="FFC000"/>
              </a:solidFill>
              <a:latin typeface="Hiragino Sans GB W3" panose="020B0300000000000000" pitchFamily="34" charset="-122"/>
              <a:ea typeface="Hiragino Sans GB W3" panose="020B0300000000000000" pitchFamily="34" charset="-122"/>
            </a:endParaRPr>
          </a:p>
        </p:txBody>
      </p:sp>
      <p:sp>
        <p:nvSpPr>
          <p:cNvPr id="24" name="TextBox 23"/>
          <p:cNvSpPr txBox="1"/>
          <p:nvPr/>
        </p:nvSpPr>
        <p:spPr>
          <a:xfrm>
            <a:off x="5913724" y="5364411"/>
            <a:ext cx="4429362" cy="738664"/>
          </a:xfrm>
          <a:prstGeom prst="rect">
            <a:avLst/>
          </a:prstGeom>
          <a:noFill/>
        </p:spPr>
        <p:txBody>
          <a:bodyPr wrap="square" rtlCol="0">
            <a:spAutoFit/>
          </a:bodyPr>
          <a:lstStyle/>
          <a:p>
            <a:r>
              <a:rPr lang="zh-CN" altLang="en-US" sz="1400" dirty="0">
                <a:latin typeface="Hiragino Sans GB W3" panose="020B0300000000000000" pitchFamily="34" charset="-122"/>
                <a:ea typeface="Hiragino Sans GB W3" panose="020B0300000000000000" pitchFamily="34" charset="-122"/>
              </a:rPr>
              <a:t>电子商务行业对人才的需求，</a:t>
            </a:r>
            <a:endParaRPr lang="en-US" altLang="zh-CN" sz="1400" dirty="0">
              <a:latin typeface="Hiragino Sans GB W3" panose="020B0300000000000000" pitchFamily="34" charset="-122"/>
              <a:ea typeface="Hiragino Sans GB W3" panose="020B0300000000000000" pitchFamily="34" charset="-122"/>
            </a:endParaRPr>
          </a:p>
          <a:p>
            <a:r>
              <a:rPr lang="zh-CN" altLang="en-US" sz="1400" dirty="0">
                <a:latin typeface="Hiragino Sans GB W3" panose="020B0300000000000000" pitchFamily="34" charset="-122"/>
                <a:ea typeface="Hiragino Sans GB W3" panose="020B0300000000000000" pitchFamily="34" charset="-122"/>
              </a:rPr>
              <a:t>在过去的</a:t>
            </a:r>
            <a:r>
              <a:rPr lang="en-US" altLang="zh-CN" sz="1400" dirty="0">
                <a:latin typeface="Hiragino Sans GB W3" panose="020B0300000000000000" pitchFamily="34" charset="-122"/>
                <a:ea typeface="Hiragino Sans GB W3" panose="020B0300000000000000" pitchFamily="34" charset="-122"/>
              </a:rPr>
              <a:t>5</a:t>
            </a:r>
            <a:r>
              <a:rPr lang="zh-CN" altLang="en-US" sz="1400" dirty="0">
                <a:latin typeface="Hiragino Sans GB W3" panose="020B0300000000000000" pitchFamily="34" charset="-122"/>
                <a:ea typeface="Hiragino Sans GB W3" panose="020B0300000000000000" pitchFamily="34" charset="-122"/>
              </a:rPr>
              <a:t>年里，翻了将近</a:t>
            </a:r>
            <a:r>
              <a:rPr lang="en-US" altLang="zh-CN" sz="2800" b="1" dirty="0">
                <a:solidFill>
                  <a:srgbClr val="FFC000"/>
                </a:solidFill>
                <a:latin typeface="Hiragino Sans GB W3" panose="020B0300000000000000" pitchFamily="34" charset="-122"/>
                <a:ea typeface="Hiragino Sans GB W3" panose="020B0300000000000000" pitchFamily="34" charset="-122"/>
              </a:rPr>
              <a:t>8</a:t>
            </a:r>
            <a:r>
              <a:rPr lang="zh-CN" altLang="en-US" sz="1400" dirty="0">
                <a:latin typeface="Hiragino Sans GB W3" panose="020B0300000000000000" pitchFamily="34" charset="-122"/>
                <a:ea typeface="Hiragino Sans GB W3" panose="020B0300000000000000" pitchFamily="34" charset="-122"/>
              </a:rPr>
              <a:t>倍</a:t>
            </a:r>
          </a:p>
        </p:txBody>
      </p:sp>
      <p:sp>
        <p:nvSpPr>
          <p:cNvPr id="25" name="矩形 4"/>
          <p:cNvSpPr/>
          <p:nvPr/>
        </p:nvSpPr>
        <p:spPr>
          <a:xfrm>
            <a:off x="618038" y="1460992"/>
            <a:ext cx="2717590" cy="338554"/>
          </a:xfrm>
          <a:prstGeom prst="rect">
            <a:avLst/>
          </a:prstGeom>
          <a:noFill/>
        </p:spPr>
        <p:txBody>
          <a:bodyPr wrap="square">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电子商务行业交易规模</a:t>
            </a:r>
          </a:p>
        </p:txBody>
      </p:sp>
      <p:sp>
        <p:nvSpPr>
          <p:cNvPr id="4" name="Rectangle 3"/>
          <p:cNvSpPr/>
          <p:nvPr/>
        </p:nvSpPr>
        <p:spPr>
          <a:xfrm>
            <a:off x="540753" y="1460992"/>
            <a:ext cx="77287" cy="3385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4"/>
          <p:cNvSpPr/>
          <p:nvPr/>
        </p:nvSpPr>
        <p:spPr>
          <a:xfrm>
            <a:off x="5991011" y="1468523"/>
            <a:ext cx="2717590" cy="338554"/>
          </a:xfrm>
          <a:prstGeom prst="rect">
            <a:avLst/>
          </a:prstGeom>
          <a:noFill/>
        </p:spPr>
        <p:txBody>
          <a:bodyPr wrap="square">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电子商务行业人才需求</a:t>
            </a:r>
          </a:p>
        </p:txBody>
      </p:sp>
      <p:sp>
        <p:nvSpPr>
          <p:cNvPr id="15" name="Rectangle 14"/>
          <p:cNvSpPr/>
          <p:nvPr/>
        </p:nvSpPr>
        <p:spPr>
          <a:xfrm>
            <a:off x="5913726" y="1468523"/>
            <a:ext cx="77287" cy="3385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47336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540749" y="5266031"/>
            <a:ext cx="7985064" cy="12538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Rectangle 26"/>
          <p:cNvSpPr/>
          <p:nvPr/>
        </p:nvSpPr>
        <p:spPr>
          <a:xfrm>
            <a:off x="540749" y="2625302"/>
            <a:ext cx="7985064" cy="12538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Rectangle 25"/>
          <p:cNvSpPr/>
          <p:nvPr/>
        </p:nvSpPr>
        <p:spPr>
          <a:xfrm>
            <a:off x="540750" y="3951030"/>
            <a:ext cx="7985064" cy="12538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Rectangle 17"/>
          <p:cNvSpPr/>
          <p:nvPr/>
        </p:nvSpPr>
        <p:spPr>
          <a:xfrm>
            <a:off x="540751" y="1296127"/>
            <a:ext cx="7985064" cy="12538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899721" y="1450042"/>
            <a:ext cx="4842658" cy="369332"/>
          </a:xfrm>
          <a:prstGeom prst="rect">
            <a:avLst/>
          </a:prstGeom>
          <a:noFill/>
        </p:spPr>
        <p:txBody>
          <a:bodyPr wrap="square" rtlCol="0">
            <a:spAutoFit/>
          </a:bodyPr>
          <a:lstStyle/>
          <a:p>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带动就业</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2135280" y="1781507"/>
            <a:ext cx="5991291" cy="523220"/>
          </a:xfrm>
          <a:prstGeom prst="rect">
            <a:avLst/>
          </a:prstGeom>
          <a:noFill/>
        </p:spPr>
        <p:txBody>
          <a:bodyPr wrap="square" rtlCol="0">
            <a:spAutoFit/>
          </a:bodyPr>
          <a:lstStyle/>
          <a:p>
            <a:r>
              <a:rPr lang="en-US" altLang="zh-CN" sz="1400" dirty="0">
                <a:solidFill>
                  <a:schemeClr val="tx1">
                    <a:lumMod val="75000"/>
                    <a:lumOff val="25000"/>
                  </a:schemeClr>
                </a:solidFill>
                <a:latin typeface="Hiragino Sans GB W3" panose="020B0300000000000000" pitchFamily="34" charset="-122"/>
                <a:ea typeface="Hiragino Sans GB W3" panose="020B0300000000000000" pitchFamily="34" charset="-122"/>
              </a:rPr>
              <a:t>2012</a:t>
            </a:r>
            <a:r>
              <a:rPr lang="zh-CN" altLang="en-US" sz="1400" dirty="0">
                <a:solidFill>
                  <a:schemeClr val="tx1">
                    <a:lumMod val="75000"/>
                    <a:lumOff val="25000"/>
                  </a:schemeClr>
                </a:solidFill>
                <a:latin typeface="Hiragino Sans GB W3" panose="020B0300000000000000" pitchFamily="34" charset="-122"/>
                <a:ea typeface="Hiragino Sans GB W3" panose="020B0300000000000000" pitchFamily="34" charset="-122"/>
              </a:rPr>
              <a:t>年淘宝在线购物平台就给社会带来超过</a:t>
            </a:r>
            <a:r>
              <a:rPr lang="en-US" altLang="zh-CN" sz="1400" dirty="0">
                <a:solidFill>
                  <a:schemeClr val="tx1">
                    <a:lumMod val="75000"/>
                    <a:lumOff val="25000"/>
                  </a:schemeClr>
                </a:solidFill>
                <a:latin typeface="Hiragino Sans GB W3" panose="020B0300000000000000" pitchFamily="34" charset="-122"/>
                <a:ea typeface="Hiragino Sans GB W3" panose="020B0300000000000000" pitchFamily="34" charset="-122"/>
              </a:rPr>
              <a:t>300</a:t>
            </a:r>
            <a:r>
              <a:rPr lang="zh-CN" altLang="en-US" sz="1400" dirty="0">
                <a:solidFill>
                  <a:schemeClr val="tx1">
                    <a:lumMod val="75000"/>
                    <a:lumOff val="25000"/>
                  </a:schemeClr>
                </a:solidFill>
                <a:latin typeface="Hiragino Sans GB W3" panose="020B0300000000000000" pitchFamily="34" charset="-122"/>
                <a:ea typeface="Hiragino Sans GB W3" panose="020B0300000000000000" pitchFamily="34" charset="-122"/>
              </a:rPr>
              <a:t>万的直接就业和超过</a:t>
            </a:r>
            <a:r>
              <a:rPr lang="en-US" altLang="zh-CN" sz="1400" dirty="0">
                <a:solidFill>
                  <a:schemeClr val="tx1">
                    <a:lumMod val="75000"/>
                    <a:lumOff val="25000"/>
                  </a:schemeClr>
                </a:solidFill>
                <a:latin typeface="Hiragino Sans GB W3" panose="020B0300000000000000" pitchFamily="34" charset="-122"/>
                <a:ea typeface="Hiragino Sans GB W3" panose="020B0300000000000000" pitchFamily="34" charset="-122"/>
              </a:rPr>
              <a:t>1000</a:t>
            </a:r>
            <a:r>
              <a:rPr lang="zh-CN" altLang="en-US" sz="1400" dirty="0">
                <a:solidFill>
                  <a:schemeClr val="tx1">
                    <a:lumMod val="75000"/>
                    <a:lumOff val="25000"/>
                  </a:schemeClr>
                </a:solidFill>
                <a:latin typeface="Hiragino Sans GB W3" panose="020B0300000000000000" pitchFamily="34" charset="-122"/>
                <a:ea typeface="Hiragino Sans GB W3" panose="020B0300000000000000" pitchFamily="34" charset="-122"/>
              </a:rPr>
              <a:t>万的间接就业</a:t>
            </a:r>
          </a:p>
        </p:txBody>
      </p:sp>
      <p:sp>
        <p:nvSpPr>
          <p:cNvPr id="10" name="TextBox 9"/>
          <p:cNvSpPr txBox="1"/>
          <p:nvPr/>
        </p:nvSpPr>
        <p:spPr>
          <a:xfrm>
            <a:off x="1918428" y="2758476"/>
            <a:ext cx="6163280" cy="369332"/>
          </a:xfrm>
          <a:prstGeom prst="rect">
            <a:avLst/>
          </a:prstGeom>
          <a:noFill/>
        </p:spPr>
        <p:txBody>
          <a:bodyPr wrap="square" rtlCol="0">
            <a:spAutoFit/>
          </a:bodyPr>
          <a:lstStyle/>
          <a:p>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扩大内需</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2141105" y="3089941"/>
            <a:ext cx="5951701" cy="523220"/>
          </a:xfrm>
          <a:prstGeom prst="rect">
            <a:avLst/>
          </a:prstGeom>
          <a:noFill/>
        </p:spPr>
        <p:txBody>
          <a:bodyPr wrap="square" rtlCol="0">
            <a:spAutoFit/>
          </a:bodyPr>
          <a:lstStyle/>
          <a:p>
            <a:r>
              <a:rPr lang="zh-CN" altLang="en-US" sz="1400" dirty="0">
                <a:solidFill>
                  <a:schemeClr val="tx1">
                    <a:lumMod val="75000"/>
                    <a:lumOff val="25000"/>
                  </a:schemeClr>
                </a:solidFill>
                <a:latin typeface="Hiragino Sans GB W3" panose="020B0300000000000000" pitchFamily="34" charset="-122"/>
                <a:ea typeface="Hiragino Sans GB W3" panose="020B0300000000000000" pitchFamily="34" charset="-122"/>
              </a:rPr>
              <a:t>为国内消费者提供了海量的价廉物美的商品和服务，有效帮助中国企业实现“出口转内销”</a:t>
            </a:r>
          </a:p>
        </p:txBody>
      </p:sp>
      <p:sp>
        <p:nvSpPr>
          <p:cNvPr id="12" name="TextBox 11"/>
          <p:cNvSpPr txBox="1"/>
          <p:nvPr/>
        </p:nvSpPr>
        <p:spPr>
          <a:xfrm>
            <a:off x="1926520" y="4066910"/>
            <a:ext cx="5748806" cy="369332"/>
          </a:xfrm>
          <a:prstGeom prst="rect">
            <a:avLst/>
          </a:prstGeom>
          <a:noFill/>
        </p:spPr>
        <p:txBody>
          <a:bodyPr wrap="square" rtlCol="0">
            <a:spAutoFit/>
          </a:bodyPr>
          <a:lstStyle/>
          <a:p>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提高产业结构竞争力</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2149198" y="4398375"/>
            <a:ext cx="5856623" cy="523220"/>
          </a:xfrm>
          <a:prstGeom prst="rect">
            <a:avLst/>
          </a:prstGeom>
          <a:noFill/>
        </p:spPr>
        <p:txBody>
          <a:bodyPr wrap="square" rtlCol="0">
            <a:spAutoFit/>
          </a:bodyPr>
          <a:lstStyle/>
          <a:p>
            <a:r>
              <a:rPr lang="zh-CN" altLang="en-US" sz="1400" dirty="0">
                <a:solidFill>
                  <a:schemeClr val="tx1">
                    <a:lumMod val="75000"/>
                    <a:lumOff val="25000"/>
                  </a:schemeClr>
                </a:solidFill>
                <a:latin typeface="Hiragino Sans GB W3" panose="020B0300000000000000" pitchFamily="34" charset="-122"/>
                <a:ea typeface="Hiragino Sans GB W3" panose="020B0300000000000000" pitchFamily="34" charset="-122"/>
              </a:rPr>
              <a:t>为大规模定制与柔性制造提供了基础，改变传统的企业生产组织形态、经营管理模式等</a:t>
            </a:r>
          </a:p>
        </p:txBody>
      </p:sp>
      <p:sp>
        <p:nvSpPr>
          <p:cNvPr id="15" name="TextBox 14"/>
          <p:cNvSpPr txBox="1"/>
          <p:nvPr/>
        </p:nvSpPr>
        <p:spPr>
          <a:xfrm>
            <a:off x="1918429" y="5359380"/>
            <a:ext cx="6734391" cy="369332"/>
          </a:xfrm>
          <a:prstGeom prst="rect">
            <a:avLst/>
          </a:prstGeom>
          <a:noFill/>
        </p:spPr>
        <p:txBody>
          <a:bodyPr wrap="square" rtlCol="0">
            <a:spAutoFit/>
          </a:bodyPr>
          <a:lstStyle/>
          <a:p>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促进区域经济协调发展</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2141106" y="5690847"/>
            <a:ext cx="5983661" cy="307777"/>
          </a:xfrm>
          <a:prstGeom prst="rect">
            <a:avLst/>
          </a:prstGeom>
          <a:noFill/>
        </p:spPr>
        <p:txBody>
          <a:bodyPr wrap="square" rtlCol="0">
            <a:spAutoFit/>
          </a:bodyPr>
          <a:lstStyle/>
          <a:p>
            <a:r>
              <a:rPr lang="zh-CN" altLang="en-US" sz="1400" dirty="0">
                <a:solidFill>
                  <a:schemeClr val="tx1">
                    <a:lumMod val="75000"/>
                    <a:lumOff val="25000"/>
                  </a:schemeClr>
                </a:solidFill>
                <a:latin typeface="Hiragino Sans GB W3" panose="020B0300000000000000" pitchFamily="34" charset="-122"/>
                <a:ea typeface="Hiragino Sans GB W3" panose="020B0300000000000000" pitchFamily="34" charset="-122"/>
              </a:rPr>
              <a:t>以淘宝为代表的电子商务平台为中西部企业及商家提供了广阔的市场</a:t>
            </a:r>
          </a:p>
        </p:txBody>
      </p:sp>
      <p:sp>
        <p:nvSpPr>
          <p:cNvPr id="24" name="矩形 13"/>
          <p:cNvSpPr/>
          <p:nvPr/>
        </p:nvSpPr>
        <p:spPr>
          <a:xfrm>
            <a:off x="540751" y="0"/>
            <a:ext cx="154574" cy="788194"/>
          </a:xfrm>
          <a:prstGeom prst="rect">
            <a:avLst/>
          </a:prstGeom>
          <a:solidFill>
            <a:srgbClr val="54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770437" y="395451"/>
            <a:ext cx="4608511" cy="461665"/>
          </a:xfrm>
          <a:prstGeom prst="rect">
            <a:avLst/>
          </a:prstGeom>
          <a:noFill/>
        </p:spPr>
        <p:txBody>
          <a:bodyPr wrap="square" rtlCol="0">
            <a:spAutoFit/>
          </a:bodyPr>
          <a:lstStyle/>
          <a:p>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电子商务行业的发展</a:t>
            </a:r>
          </a:p>
        </p:txBody>
      </p:sp>
      <p:pic>
        <p:nvPicPr>
          <p:cNvPr id="36" name="Picture 2" descr="C:\Users\LINCOLN\Desktop\2012.4.7 桌面\doing buz in china\china-flag.jpg"/>
          <p:cNvPicPr>
            <a:picLocks noChangeAspect="1" noChangeArrowheads="1"/>
          </p:cNvPicPr>
          <p:nvPr/>
        </p:nvPicPr>
        <p:blipFill rotWithShape="1">
          <a:blip r:embed="rId2" cstate="print">
            <a:grayscl/>
            <a:extLst>
              <a:ext uri="{28A0092B-C50C-407E-A947-70E740481C1C}">
                <a14:useLocalDpi xmlns="" xmlns:a14="http://schemas.microsoft.com/office/drawing/2010/main" val="0"/>
              </a:ext>
            </a:extLst>
          </a:blip>
          <a:srcRect r="5205"/>
          <a:stretch/>
        </p:blipFill>
        <p:spPr bwMode="auto">
          <a:xfrm>
            <a:off x="540748" y="2650196"/>
            <a:ext cx="1214278" cy="1024766"/>
          </a:xfrm>
          <a:prstGeom prst="rect">
            <a:avLst/>
          </a:prstGeom>
          <a:noFill/>
          <a:extLst>
            <a:ext uri="{909E8E84-426E-40DD-AFC4-6F175D3DCCD1}">
              <a14:hiddenFill xmlns="" xmlns:a14="http://schemas.microsoft.com/office/drawing/2010/main">
                <a:solidFill>
                  <a:srgbClr val="FFFFFF"/>
                </a:solidFill>
              </a14:hiddenFill>
            </a:ext>
          </a:extLst>
        </p:spPr>
      </p:pic>
      <p:pic>
        <p:nvPicPr>
          <p:cNvPr id="37" name="图片 41"/>
          <p:cNvPicPr>
            <a:picLocks noChangeAspect="1"/>
          </p:cNvPicPr>
          <p:nvPr/>
        </p:nvPicPr>
        <p:blipFill rotWithShape="1">
          <a:blip r:embed="rId3" cstate="print">
            <a:grayscl/>
            <a:extLst>
              <a:ext uri="{28A0092B-C50C-407E-A947-70E740481C1C}">
                <a14:useLocalDpi xmlns="" xmlns:a14="http://schemas.microsoft.com/office/drawing/2010/main" val="0"/>
              </a:ext>
            </a:extLst>
          </a:blip>
          <a:srcRect l="16608"/>
          <a:stretch/>
        </p:blipFill>
        <p:spPr>
          <a:xfrm>
            <a:off x="540749" y="5291515"/>
            <a:ext cx="1206248" cy="1015304"/>
          </a:xfrm>
          <a:prstGeom prst="rect">
            <a:avLst/>
          </a:prstGeom>
        </p:spPr>
      </p:pic>
      <p:pic>
        <p:nvPicPr>
          <p:cNvPr id="39" name="图片 39"/>
          <p:cNvPicPr>
            <a:picLocks noChangeAspect="1"/>
          </p:cNvPicPr>
          <p:nvPr/>
        </p:nvPicPr>
        <p:blipFill rotWithShape="1">
          <a:blip r:embed="rId4" cstate="print">
            <a:grayscl/>
            <a:extLst>
              <a:ext uri="{28A0092B-C50C-407E-A947-70E740481C1C}">
                <a14:useLocalDpi xmlns="" xmlns:a14="http://schemas.microsoft.com/office/drawing/2010/main" val="0"/>
              </a:ext>
            </a:extLst>
          </a:blip>
          <a:srcRect l="10918"/>
          <a:stretch/>
        </p:blipFill>
        <p:spPr>
          <a:xfrm>
            <a:off x="540748" y="3971110"/>
            <a:ext cx="1214278" cy="1030354"/>
          </a:xfrm>
          <a:prstGeom prst="rect">
            <a:avLst/>
          </a:prstGeom>
        </p:spPr>
      </p:pic>
      <p:pic>
        <p:nvPicPr>
          <p:cNvPr id="40" name="Picture 39"/>
          <p:cNvPicPr>
            <a:picLocks noChangeAspect="1"/>
          </p:cNvPicPr>
          <p:nvPr/>
        </p:nvPicPr>
        <p:blipFill rotWithShape="1">
          <a:blip r:embed="rId5" cstate="print">
            <a:grayscl/>
            <a:extLst>
              <a:ext uri="{28A0092B-C50C-407E-A947-70E740481C1C}">
                <a14:useLocalDpi xmlns="" xmlns:a14="http://schemas.microsoft.com/office/drawing/2010/main" val="0"/>
              </a:ext>
            </a:extLst>
          </a:blip>
          <a:srcRect l="11115"/>
          <a:stretch/>
        </p:blipFill>
        <p:spPr>
          <a:xfrm>
            <a:off x="540749" y="1278626"/>
            <a:ext cx="1214278" cy="1026103"/>
          </a:xfrm>
          <a:prstGeom prst="rect">
            <a:avLst/>
          </a:prstGeom>
        </p:spPr>
      </p:pic>
      <p:sp>
        <p:nvSpPr>
          <p:cNvPr id="29" name="Rectangle 28"/>
          <p:cNvSpPr/>
          <p:nvPr/>
        </p:nvSpPr>
        <p:spPr>
          <a:xfrm>
            <a:off x="8480094" y="1296156"/>
            <a:ext cx="45720" cy="2487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Rectangle 29"/>
          <p:cNvSpPr/>
          <p:nvPr/>
        </p:nvSpPr>
        <p:spPr>
          <a:xfrm>
            <a:off x="8480094" y="2630180"/>
            <a:ext cx="45720" cy="2487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Rectangle 30"/>
          <p:cNvSpPr/>
          <p:nvPr/>
        </p:nvSpPr>
        <p:spPr>
          <a:xfrm>
            <a:off x="8480093" y="3951032"/>
            <a:ext cx="45720" cy="2487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Rectangle 31"/>
          <p:cNvSpPr/>
          <p:nvPr/>
        </p:nvSpPr>
        <p:spPr>
          <a:xfrm>
            <a:off x="8480093" y="5268322"/>
            <a:ext cx="45720" cy="2487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3708416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3467100" y="1247122"/>
            <a:ext cx="1787480" cy="1074556"/>
          </a:xfrm>
          <a:prstGeom prst="rect">
            <a:avLst/>
          </a:prstGeom>
          <a:solidFill>
            <a:srgbClr val="087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Rectangle 285"/>
          <p:cNvSpPr/>
          <p:nvPr/>
        </p:nvSpPr>
        <p:spPr>
          <a:xfrm>
            <a:off x="-1" y="1247121"/>
            <a:ext cx="3371649" cy="28274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13"/>
          <p:cNvSpPr/>
          <p:nvPr/>
        </p:nvSpPr>
        <p:spPr>
          <a:xfrm>
            <a:off x="540751" y="0"/>
            <a:ext cx="154574" cy="788194"/>
          </a:xfrm>
          <a:prstGeom prst="rect">
            <a:avLst/>
          </a:prstGeom>
          <a:solidFill>
            <a:srgbClr val="54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TextBox 52"/>
          <p:cNvSpPr txBox="1"/>
          <p:nvPr/>
        </p:nvSpPr>
        <p:spPr>
          <a:xfrm>
            <a:off x="770437" y="395451"/>
            <a:ext cx="4608511" cy="461665"/>
          </a:xfrm>
          <a:prstGeom prst="rect">
            <a:avLst/>
          </a:prstGeom>
          <a:noFill/>
        </p:spPr>
        <p:txBody>
          <a:bodyPr wrap="square" rtlCol="0">
            <a:spAutoFit/>
          </a:bodyPr>
          <a:lstStyle/>
          <a:p>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人才的压力</a:t>
            </a:r>
          </a:p>
        </p:txBody>
      </p:sp>
      <p:pic>
        <p:nvPicPr>
          <p:cNvPr id="3" name="Picture 2"/>
          <p:cNvPicPr>
            <a:picLocks noChangeAspect="1"/>
          </p:cNvPicPr>
          <p:nvPr/>
        </p:nvPicPr>
        <p:blipFill rotWithShape="1">
          <a:blip r:embed="rId2" cstate="print">
            <a:extLst>
              <a:ext uri="{28A0092B-C50C-407E-A947-70E740481C1C}">
                <a14:useLocalDpi xmlns="" xmlns:a14="http://schemas.microsoft.com/office/drawing/2010/main" val="0"/>
              </a:ext>
            </a:extLst>
          </a:blip>
          <a:srcRect l="9722"/>
          <a:stretch/>
        </p:blipFill>
        <p:spPr>
          <a:xfrm>
            <a:off x="0" y="4253760"/>
            <a:ext cx="9144000" cy="2453784"/>
          </a:xfrm>
          <a:prstGeom prst="rect">
            <a:avLst/>
          </a:prstGeom>
        </p:spPr>
      </p:pic>
      <p:sp>
        <p:nvSpPr>
          <p:cNvPr id="4" name="Rectangle 3"/>
          <p:cNvSpPr/>
          <p:nvPr/>
        </p:nvSpPr>
        <p:spPr>
          <a:xfrm>
            <a:off x="3835400" y="5099315"/>
            <a:ext cx="5130800" cy="338554"/>
          </a:xfrm>
          <a:prstGeom prst="rect">
            <a:avLst/>
          </a:prstGeom>
        </p:spPr>
        <p:txBody>
          <a:bodyPr wrap="square">
            <a:spAutoFit/>
          </a:bodyPr>
          <a:lstStyle/>
          <a:p>
            <a:r>
              <a:rPr lang="zh-CN" altLang="en-US" sz="1600" dirty="0">
                <a:solidFill>
                  <a:schemeClr val="bg1"/>
                </a:solidFill>
                <a:latin typeface="方正兰亭纤黑_GBK" panose="02000000000000000000" pitchFamily="2" charset="-122"/>
                <a:ea typeface="方正兰亭纤黑_GBK" panose="02000000000000000000" pitchFamily="2" charset="-122"/>
              </a:rPr>
              <a:t>有一段时间，我几乎花了百分之百的时间找人</a:t>
            </a:r>
          </a:p>
        </p:txBody>
      </p:sp>
      <p:sp>
        <p:nvSpPr>
          <p:cNvPr id="5" name="TextBox 4"/>
          <p:cNvSpPr txBox="1"/>
          <p:nvPr/>
        </p:nvSpPr>
        <p:spPr>
          <a:xfrm>
            <a:off x="3371649" y="4314485"/>
            <a:ext cx="731290" cy="1569660"/>
          </a:xfrm>
          <a:prstGeom prst="rect">
            <a:avLst/>
          </a:prstGeom>
          <a:noFill/>
        </p:spPr>
        <p:txBody>
          <a:bodyPr wrap="none" rtlCol="0">
            <a:spAutoFit/>
          </a:bodyPr>
          <a:lstStyle/>
          <a:p>
            <a:r>
              <a:rPr lang="en-US" altLang="zh-CN" sz="9600" dirty="0" smtClean="0">
                <a:solidFill>
                  <a:schemeClr val="bg1">
                    <a:lumMod val="75000"/>
                  </a:schemeClr>
                </a:solidFill>
                <a:latin typeface="PMingLiU-ExtB" panose="02020500000000000000" pitchFamily="18" charset="-120"/>
                <a:ea typeface="PMingLiU-ExtB" panose="02020500000000000000" pitchFamily="18" charset="-120"/>
              </a:rPr>
              <a:t>“</a:t>
            </a:r>
            <a:endParaRPr lang="zh-CN" altLang="en-US" sz="9600" dirty="0">
              <a:solidFill>
                <a:schemeClr val="bg1">
                  <a:lumMod val="75000"/>
                </a:schemeClr>
              </a:solidFill>
              <a:latin typeface="PMingLiU-ExtB" panose="02020500000000000000" pitchFamily="18" charset="-120"/>
            </a:endParaRPr>
          </a:p>
        </p:txBody>
      </p:sp>
      <p:sp>
        <p:nvSpPr>
          <p:cNvPr id="62" name="TextBox 61"/>
          <p:cNvSpPr txBox="1"/>
          <p:nvPr/>
        </p:nvSpPr>
        <p:spPr>
          <a:xfrm>
            <a:off x="8104393" y="5248294"/>
            <a:ext cx="684803" cy="1446550"/>
          </a:xfrm>
          <a:prstGeom prst="rect">
            <a:avLst/>
          </a:prstGeom>
          <a:noFill/>
        </p:spPr>
        <p:txBody>
          <a:bodyPr wrap="none" rtlCol="0">
            <a:spAutoFit/>
          </a:bodyPr>
          <a:lstStyle/>
          <a:p>
            <a:r>
              <a:rPr lang="en-US" altLang="zh-CN" sz="8800" dirty="0" smtClean="0">
                <a:solidFill>
                  <a:schemeClr val="bg1">
                    <a:lumMod val="75000"/>
                  </a:schemeClr>
                </a:solidFill>
                <a:latin typeface="PMingLiU-ExtB" panose="02020500000000000000" pitchFamily="18" charset="-120"/>
                <a:ea typeface="PMingLiU-ExtB" panose="02020500000000000000" pitchFamily="18" charset="-120"/>
              </a:rPr>
              <a:t>”</a:t>
            </a:r>
            <a:endParaRPr lang="zh-CN" altLang="en-US" sz="8800" dirty="0">
              <a:solidFill>
                <a:schemeClr val="bg1">
                  <a:lumMod val="75000"/>
                </a:schemeClr>
              </a:solidFill>
              <a:latin typeface="PMingLiU-ExtB" panose="02020500000000000000" pitchFamily="18" charset="-120"/>
            </a:endParaRPr>
          </a:p>
        </p:txBody>
      </p:sp>
      <p:sp>
        <p:nvSpPr>
          <p:cNvPr id="63" name="Rectangle 62"/>
          <p:cNvSpPr/>
          <p:nvPr/>
        </p:nvSpPr>
        <p:spPr>
          <a:xfrm>
            <a:off x="3467100" y="2459507"/>
            <a:ext cx="4229100" cy="16150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Rectangle 63"/>
          <p:cNvSpPr/>
          <p:nvPr/>
        </p:nvSpPr>
        <p:spPr>
          <a:xfrm>
            <a:off x="5350032" y="1247122"/>
            <a:ext cx="3793968" cy="1074556"/>
          </a:xfrm>
          <a:prstGeom prst="rect">
            <a:avLst/>
          </a:prstGeom>
          <a:solidFill>
            <a:srgbClr val="366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Rectangle 64"/>
          <p:cNvSpPr/>
          <p:nvPr/>
        </p:nvSpPr>
        <p:spPr>
          <a:xfrm>
            <a:off x="7797800" y="2459507"/>
            <a:ext cx="1346200" cy="16150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Rectangle 25"/>
          <p:cNvSpPr/>
          <p:nvPr/>
        </p:nvSpPr>
        <p:spPr>
          <a:xfrm>
            <a:off x="5378948" y="1414257"/>
            <a:ext cx="3765052" cy="707886"/>
          </a:xfrm>
          <a:prstGeom prst="rect">
            <a:avLst/>
          </a:prstGeom>
        </p:spPr>
        <p:txBody>
          <a:bodyPr wrap="square">
            <a:spAutoFit/>
          </a:bodyPr>
          <a:lstStyle/>
          <a:p>
            <a:r>
              <a:rPr lang="en-US" altLang="zh-CN" sz="1600" dirty="0">
                <a:solidFill>
                  <a:schemeClr val="bg1"/>
                </a:solidFill>
                <a:latin typeface="Hiragino Sans GB W3" panose="020B0300000000000000" pitchFamily="34" charset="-122"/>
                <a:ea typeface="Hiragino Sans GB W3" panose="020B0300000000000000" pitchFamily="34" charset="-122"/>
              </a:rPr>
              <a:t>2012</a:t>
            </a:r>
            <a:r>
              <a:rPr lang="zh-CN" altLang="en-US" sz="1600" dirty="0">
                <a:solidFill>
                  <a:schemeClr val="bg1"/>
                </a:solidFill>
                <a:latin typeface="Hiragino Sans GB W3" panose="020B0300000000000000" pitchFamily="34" charset="-122"/>
                <a:ea typeface="Hiragino Sans GB W3" panose="020B0300000000000000" pitchFamily="34" charset="-122"/>
              </a:rPr>
              <a:t>中国电子商务人才状况报</a:t>
            </a:r>
            <a:r>
              <a:rPr lang="zh-CN" altLang="en-US" sz="1600" dirty="0" smtClean="0">
                <a:solidFill>
                  <a:schemeClr val="bg1"/>
                </a:solidFill>
                <a:latin typeface="Hiragino Sans GB W3" panose="020B0300000000000000" pitchFamily="34" charset="-122"/>
                <a:ea typeface="Hiragino Sans GB W3" panose="020B0300000000000000" pitchFamily="34" charset="-122"/>
              </a:rPr>
              <a:t>告，</a:t>
            </a:r>
            <a:r>
              <a:rPr lang="en-US" altLang="zh-CN" sz="1600" dirty="0" smtClean="0">
                <a:solidFill>
                  <a:schemeClr val="bg1"/>
                </a:solidFill>
                <a:latin typeface="Hiragino Sans GB W3" panose="020B0300000000000000" pitchFamily="34" charset="-122"/>
                <a:ea typeface="Hiragino Sans GB W3" panose="020B0300000000000000" pitchFamily="34" charset="-122"/>
              </a:rPr>
              <a:t> </a:t>
            </a:r>
            <a:r>
              <a:rPr lang="en-US" altLang="zh-CN" sz="2400" dirty="0" smtClean="0">
                <a:solidFill>
                  <a:schemeClr val="bg1"/>
                </a:solidFill>
                <a:latin typeface="Hiragino Sans GB W3" panose="020B0300000000000000" pitchFamily="34" charset="-122"/>
                <a:ea typeface="Hiragino Sans GB W3" panose="020B0300000000000000" pitchFamily="34" charset="-122"/>
              </a:rPr>
              <a:t>43</a:t>
            </a:r>
            <a:r>
              <a:rPr lang="en-US" altLang="zh-CN" sz="2400" dirty="0">
                <a:solidFill>
                  <a:schemeClr val="bg1"/>
                </a:solidFill>
                <a:latin typeface="Hiragino Sans GB W3" panose="020B0300000000000000" pitchFamily="34" charset="-122"/>
                <a:ea typeface="Hiragino Sans GB W3" panose="020B0300000000000000" pitchFamily="34" charset="-122"/>
              </a:rPr>
              <a:t>%</a:t>
            </a:r>
            <a:r>
              <a:rPr lang="zh-CN" altLang="en-US" sz="1600" dirty="0">
                <a:solidFill>
                  <a:schemeClr val="bg1"/>
                </a:solidFill>
                <a:latin typeface="Hiragino Sans GB W3" panose="020B0300000000000000" pitchFamily="34" charset="-122"/>
                <a:ea typeface="Hiragino Sans GB W3" panose="020B0300000000000000" pitchFamily="34" charset="-122"/>
              </a:rPr>
              <a:t>的电子商务企业人员</a:t>
            </a:r>
            <a:r>
              <a:rPr lang="zh-CN" altLang="en-US" sz="2400" dirty="0">
                <a:solidFill>
                  <a:schemeClr val="bg1"/>
                </a:solidFill>
                <a:latin typeface="Hiragino Sans GB W3" panose="020B0300000000000000" pitchFamily="34" charset="-122"/>
                <a:ea typeface="Hiragino Sans GB W3" panose="020B0300000000000000" pitchFamily="34" charset="-122"/>
              </a:rPr>
              <a:t>短缺</a:t>
            </a:r>
            <a:endParaRPr lang="zh-CN" altLang="en-US" sz="1600" dirty="0">
              <a:solidFill>
                <a:schemeClr val="bg1"/>
              </a:solidFill>
              <a:latin typeface="Hiragino Sans GB W3" panose="020B0300000000000000" pitchFamily="34" charset="-122"/>
              <a:ea typeface="Hiragino Sans GB W3" panose="020B0300000000000000" pitchFamily="34" charset="-122"/>
            </a:endParaRPr>
          </a:p>
        </p:txBody>
      </p:sp>
      <p:sp>
        <p:nvSpPr>
          <p:cNvPr id="2" name="Rectangle 1"/>
          <p:cNvSpPr/>
          <p:nvPr/>
        </p:nvSpPr>
        <p:spPr>
          <a:xfrm>
            <a:off x="3591467" y="2776320"/>
            <a:ext cx="4032826" cy="954107"/>
          </a:xfrm>
          <a:prstGeom prst="rect">
            <a:avLst/>
          </a:prstGeom>
        </p:spPr>
        <p:txBody>
          <a:bodyPr wrap="square">
            <a:spAutoFit/>
          </a:bodyPr>
          <a:lstStyle/>
          <a:p>
            <a:r>
              <a:rPr lang="zh-CN" altLang="en-US" sz="1600" dirty="0">
                <a:solidFill>
                  <a:schemeClr val="bg1"/>
                </a:solidFill>
                <a:latin typeface="Hiragino Sans GB W3" panose="020B0300000000000000" pitchFamily="34" charset="-122"/>
                <a:ea typeface="Hiragino Sans GB W3" panose="020B0300000000000000" pitchFamily="34" charset="-122"/>
              </a:rPr>
              <a:t>中国电子商务协</a:t>
            </a:r>
            <a:r>
              <a:rPr lang="zh-CN" altLang="en-US" sz="1600" dirty="0" smtClean="0">
                <a:solidFill>
                  <a:schemeClr val="bg1"/>
                </a:solidFill>
                <a:latin typeface="Hiragino Sans GB W3" panose="020B0300000000000000" pitchFamily="34" charset="-122"/>
                <a:ea typeface="Hiragino Sans GB W3" panose="020B0300000000000000" pitchFamily="34" charset="-122"/>
              </a:rPr>
              <a:t>会统计</a:t>
            </a:r>
            <a:r>
              <a:rPr lang="en-US" altLang="zh-CN" sz="1600" dirty="0" smtClean="0">
                <a:solidFill>
                  <a:schemeClr val="bg1"/>
                </a:solidFill>
                <a:latin typeface="Hiragino Sans GB W3" panose="020B0300000000000000" pitchFamily="34" charset="-122"/>
                <a:ea typeface="Hiragino Sans GB W3" panose="020B0300000000000000" pitchFamily="34" charset="-122"/>
              </a:rPr>
              <a:t>: </a:t>
            </a:r>
            <a:r>
              <a:rPr lang="zh-CN" altLang="en-US" sz="1600" dirty="0" smtClean="0">
                <a:solidFill>
                  <a:schemeClr val="bg1"/>
                </a:solidFill>
                <a:latin typeface="Hiragino Sans GB W3" panose="020B0300000000000000" pitchFamily="34" charset="-122"/>
                <a:ea typeface="Hiragino Sans GB W3" panose="020B0300000000000000" pitchFamily="34" charset="-122"/>
              </a:rPr>
              <a:t>电</a:t>
            </a:r>
            <a:r>
              <a:rPr lang="zh-CN" altLang="en-US" sz="1600" dirty="0">
                <a:solidFill>
                  <a:schemeClr val="bg1"/>
                </a:solidFill>
                <a:latin typeface="Hiragino Sans GB W3" panose="020B0300000000000000" pitchFamily="34" charset="-122"/>
                <a:ea typeface="Hiragino Sans GB W3" panose="020B0300000000000000" pitchFamily="34" charset="-122"/>
              </a:rPr>
              <a:t>子商务企业的直接从业人员大概在</a:t>
            </a:r>
            <a:r>
              <a:rPr lang="en-US" altLang="zh-CN" sz="1600" dirty="0">
                <a:solidFill>
                  <a:schemeClr val="bg1"/>
                </a:solidFill>
                <a:latin typeface="Hiragino Sans GB W3" panose="020B0300000000000000" pitchFamily="34" charset="-122"/>
                <a:ea typeface="Hiragino Sans GB W3" panose="020B0300000000000000" pitchFamily="34" charset="-122"/>
              </a:rPr>
              <a:t>213</a:t>
            </a:r>
            <a:r>
              <a:rPr lang="zh-CN" altLang="en-US" sz="1600" dirty="0">
                <a:solidFill>
                  <a:schemeClr val="bg1"/>
                </a:solidFill>
                <a:latin typeface="Hiragino Sans GB W3" panose="020B0300000000000000" pitchFamily="34" charset="-122"/>
                <a:ea typeface="Hiragino Sans GB W3" panose="020B0300000000000000" pitchFamily="34" charset="-122"/>
              </a:rPr>
              <a:t>万人左右，未来</a:t>
            </a:r>
            <a:r>
              <a:rPr lang="en-US" altLang="zh-CN" sz="1600" dirty="0">
                <a:solidFill>
                  <a:schemeClr val="bg1"/>
                </a:solidFill>
                <a:latin typeface="Hiragino Sans GB W3" panose="020B0300000000000000" pitchFamily="34" charset="-122"/>
                <a:ea typeface="Hiragino Sans GB W3" panose="020B0300000000000000" pitchFamily="34" charset="-122"/>
              </a:rPr>
              <a:t>5</a:t>
            </a:r>
            <a:r>
              <a:rPr lang="zh-CN" altLang="en-US" sz="1600" dirty="0">
                <a:solidFill>
                  <a:schemeClr val="bg1"/>
                </a:solidFill>
                <a:latin typeface="Hiragino Sans GB W3" panose="020B0300000000000000" pitchFamily="34" charset="-122"/>
                <a:ea typeface="Hiragino Sans GB W3" panose="020B0300000000000000" pitchFamily="34" charset="-122"/>
              </a:rPr>
              <a:t>年的</a:t>
            </a:r>
            <a:r>
              <a:rPr lang="zh-CN" altLang="en-US" sz="2400" dirty="0">
                <a:solidFill>
                  <a:schemeClr val="bg1"/>
                </a:solidFill>
                <a:latin typeface="Hiragino Sans GB W3" panose="020B0300000000000000" pitchFamily="34" charset="-122"/>
                <a:ea typeface="Hiragino Sans GB W3" panose="020B0300000000000000" pitchFamily="34" charset="-122"/>
              </a:rPr>
              <a:t>缺口</a:t>
            </a:r>
            <a:r>
              <a:rPr lang="zh-CN" altLang="en-US" sz="1600" dirty="0">
                <a:solidFill>
                  <a:schemeClr val="bg1"/>
                </a:solidFill>
                <a:latin typeface="Hiragino Sans GB W3" panose="020B0300000000000000" pitchFamily="34" charset="-122"/>
                <a:ea typeface="Hiragino Sans GB W3" panose="020B0300000000000000" pitchFamily="34" charset="-122"/>
              </a:rPr>
              <a:t>，将</a:t>
            </a:r>
            <a:r>
              <a:rPr lang="zh-CN" altLang="en-US" sz="1600" dirty="0" smtClean="0">
                <a:solidFill>
                  <a:schemeClr val="bg1"/>
                </a:solidFill>
                <a:latin typeface="Hiragino Sans GB W3" panose="020B0300000000000000" pitchFamily="34" charset="-122"/>
                <a:ea typeface="Hiragino Sans GB W3" panose="020B0300000000000000" pitchFamily="34" charset="-122"/>
              </a:rPr>
              <a:t>在</a:t>
            </a:r>
            <a:r>
              <a:rPr lang="en-US" altLang="zh-CN" sz="2400" dirty="0" smtClean="0">
                <a:solidFill>
                  <a:schemeClr val="bg1"/>
                </a:solidFill>
                <a:latin typeface="Hiragino Sans GB W3" panose="020B0300000000000000" pitchFamily="34" charset="-122"/>
                <a:ea typeface="Hiragino Sans GB W3" panose="020B0300000000000000" pitchFamily="34" charset="-122"/>
              </a:rPr>
              <a:t>300</a:t>
            </a:r>
            <a:r>
              <a:rPr lang="zh-CN" altLang="en-US" sz="2400" dirty="0" smtClean="0">
                <a:solidFill>
                  <a:schemeClr val="bg1"/>
                </a:solidFill>
                <a:latin typeface="Hiragino Sans GB W3" panose="020B0300000000000000" pitchFamily="34" charset="-122"/>
                <a:ea typeface="Hiragino Sans GB W3" panose="020B0300000000000000" pitchFamily="34" charset="-122"/>
              </a:rPr>
              <a:t>万</a:t>
            </a:r>
            <a:r>
              <a:rPr lang="zh-CN" altLang="en-US" sz="1600" dirty="0" smtClean="0">
                <a:solidFill>
                  <a:schemeClr val="bg1"/>
                </a:solidFill>
                <a:latin typeface="Hiragino Sans GB W3" panose="020B0300000000000000" pitchFamily="34" charset="-122"/>
                <a:ea typeface="Hiragino Sans GB W3" panose="020B0300000000000000" pitchFamily="34" charset="-122"/>
              </a:rPr>
              <a:t>人</a:t>
            </a:r>
            <a:r>
              <a:rPr lang="zh-CN" altLang="en-US" sz="1600" dirty="0">
                <a:solidFill>
                  <a:schemeClr val="bg1"/>
                </a:solidFill>
                <a:latin typeface="Hiragino Sans GB W3" panose="020B0300000000000000" pitchFamily="34" charset="-122"/>
                <a:ea typeface="Hiragino Sans GB W3" panose="020B0300000000000000" pitchFamily="34" charset="-122"/>
              </a:rPr>
              <a:t>以</a:t>
            </a:r>
            <a:r>
              <a:rPr lang="zh-CN" altLang="en-US" sz="1600" dirty="0" smtClean="0">
                <a:solidFill>
                  <a:schemeClr val="bg1"/>
                </a:solidFill>
                <a:latin typeface="Hiragino Sans GB W3" panose="020B0300000000000000" pitchFamily="34" charset="-122"/>
                <a:ea typeface="Hiragino Sans GB W3" panose="020B0300000000000000" pitchFamily="34" charset="-122"/>
              </a:rPr>
              <a:t>上</a:t>
            </a:r>
            <a:endParaRPr lang="zh-CN" altLang="en-US" sz="1600" dirty="0">
              <a:solidFill>
                <a:schemeClr val="bg1"/>
              </a:solidFill>
              <a:latin typeface="Hiragino Sans GB W3" panose="020B0300000000000000" pitchFamily="34" charset="-122"/>
              <a:ea typeface="Hiragino Sans GB W3" panose="020B0300000000000000" pitchFamily="34" charset="-122"/>
            </a:endParaRPr>
          </a:p>
        </p:txBody>
      </p:sp>
      <p:sp>
        <p:nvSpPr>
          <p:cNvPr id="6" name="Rectangle 5"/>
          <p:cNvSpPr/>
          <p:nvPr/>
        </p:nvSpPr>
        <p:spPr>
          <a:xfrm>
            <a:off x="103032" y="1449444"/>
            <a:ext cx="3268616" cy="830997"/>
          </a:xfrm>
          <a:prstGeom prst="rect">
            <a:avLst/>
          </a:prstGeom>
        </p:spPr>
        <p:txBody>
          <a:bodyPr wrap="square">
            <a:spAutoFit/>
          </a:bodyPr>
          <a:lstStyle/>
          <a:p>
            <a:r>
              <a:rPr lang="zh-CN" altLang="en-US" sz="1600" dirty="0" smtClean="0">
                <a:solidFill>
                  <a:schemeClr val="bg1"/>
                </a:solidFill>
                <a:latin typeface="Hiragino Sans GB W3" panose="020B0300000000000000" pitchFamily="34" charset="-122"/>
                <a:ea typeface="Hiragino Sans GB W3" panose="020B0300000000000000" pitchFamily="34" charset="-122"/>
              </a:rPr>
              <a:t>把</a:t>
            </a:r>
            <a:r>
              <a:rPr lang="zh-CN" altLang="en-US" sz="1600" dirty="0">
                <a:solidFill>
                  <a:schemeClr val="bg1"/>
                </a:solidFill>
                <a:latin typeface="Hiragino Sans GB W3" panose="020B0300000000000000" pitchFamily="34" charset="-122"/>
                <a:ea typeface="Hiragino Sans GB W3" panose="020B0300000000000000" pitchFamily="34" charset="-122"/>
              </a:rPr>
              <a:t>找人才</a:t>
            </a:r>
            <a:r>
              <a:rPr lang="zh-CN" altLang="en-US" sz="1600" dirty="0" smtClean="0">
                <a:solidFill>
                  <a:schemeClr val="bg1"/>
                </a:solidFill>
                <a:latin typeface="Hiragino Sans GB W3" panose="020B0300000000000000" pitchFamily="34" charset="-122"/>
                <a:ea typeface="Hiragino Sans GB W3" panose="020B0300000000000000" pitchFamily="34" charset="-122"/>
              </a:rPr>
              <a:t>列为</a:t>
            </a:r>
            <a:r>
              <a:rPr lang="en-US" altLang="zh-CN" sz="1600" dirty="0">
                <a:solidFill>
                  <a:schemeClr val="bg1"/>
                </a:solidFill>
                <a:latin typeface="Hiragino Sans GB W3" panose="020B0300000000000000" pitchFamily="34" charset="-122"/>
                <a:ea typeface="Hiragino Sans GB W3" panose="020B0300000000000000" pitchFamily="34" charset="-122"/>
              </a:rPr>
              <a:t>CEO</a:t>
            </a:r>
            <a:r>
              <a:rPr lang="zh-CN" altLang="en-US" sz="1600" dirty="0">
                <a:solidFill>
                  <a:schemeClr val="bg1"/>
                </a:solidFill>
                <a:latin typeface="Hiragino Sans GB W3" panose="020B0300000000000000" pitchFamily="34" charset="-122"/>
                <a:ea typeface="Hiragino Sans GB W3" panose="020B0300000000000000" pitchFamily="34" charset="-122"/>
              </a:rPr>
              <a:t>最重要的工作，因</a:t>
            </a:r>
            <a:r>
              <a:rPr lang="zh-CN" altLang="en-US" sz="1600" dirty="0" smtClean="0">
                <a:solidFill>
                  <a:schemeClr val="bg1"/>
                </a:solidFill>
                <a:latin typeface="Hiragino Sans GB W3" panose="020B0300000000000000" pitchFamily="34" charset="-122"/>
                <a:ea typeface="Hiragino Sans GB W3" panose="020B0300000000000000" pitchFamily="34" charset="-122"/>
              </a:rPr>
              <a:t>为“人越来越贵，越来越缺，几年之内不会改观”</a:t>
            </a:r>
            <a:endParaRPr lang="zh-CN" altLang="en-US" sz="1600" dirty="0">
              <a:solidFill>
                <a:schemeClr val="bg1"/>
              </a:solidFill>
              <a:latin typeface="Hiragino Sans GB W3" panose="020B0300000000000000" pitchFamily="34" charset="-122"/>
              <a:ea typeface="Hiragino Sans GB W3" panose="020B0300000000000000" pitchFamily="34" charset="-122"/>
            </a:endParaRPr>
          </a:p>
        </p:txBody>
      </p:sp>
      <p:pic>
        <p:nvPicPr>
          <p:cNvPr id="8" name="Picture 7"/>
          <p:cNvPicPr>
            <a:picLocks noChangeAspect="1"/>
          </p:cNvPicPr>
          <p:nvPr/>
        </p:nvPicPr>
        <p:blipFill rotWithShape="1">
          <a:blip r:embed="rId3" cstate="print">
            <a:extLst>
              <a:ext uri="{BEBA8EAE-BF5A-486C-A8C5-ECC9F3942E4B}">
                <a14:imgProps xmlns="" xmlns:a14="http://schemas.microsoft.com/office/drawing/2010/main">
                  <a14:imgLayer r:embed="rId4">
                    <a14:imgEffect>
                      <a14:saturation sat="0"/>
                    </a14:imgEffect>
                  </a14:imgLayer>
                </a14:imgProps>
              </a:ext>
              <a:ext uri="{28A0092B-C50C-407E-A947-70E740481C1C}">
                <a14:useLocalDpi xmlns="" xmlns:a14="http://schemas.microsoft.com/office/drawing/2010/main" val="0"/>
              </a:ext>
            </a:extLst>
          </a:blip>
          <a:srcRect t="3558" b="21042"/>
          <a:stretch/>
        </p:blipFill>
        <p:spPr>
          <a:xfrm flipH="1">
            <a:off x="-2" y="2449342"/>
            <a:ext cx="3365501" cy="1635517"/>
          </a:xfrm>
          <a:prstGeom prst="rect">
            <a:avLst/>
          </a:prstGeom>
        </p:spPr>
      </p:pic>
      <p:sp>
        <p:nvSpPr>
          <p:cNvPr id="9" name="Rectangle 8"/>
          <p:cNvSpPr/>
          <p:nvPr/>
        </p:nvSpPr>
        <p:spPr>
          <a:xfrm>
            <a:off x="1770332" y="2514710"/>
            <a:ext cx="1549061" cy="523220"/>
          </a:xfrm>
          <a:prstGeom prst="rect">
            <a:avLst/>
          </a:prstGeom>
        </p:spPr>
        <p:txBody>
          <a:bodyPr wrap="square">
            <a:spAutoFit/>
          </a:bodyPr>
          <a:lstStyle/>
          <a:p>
            <a:pPr algn="r"/>
            <a:r>
              <a:rPr lang="zh-CN" altLang="en-US" sz="1400" dirty="0">
                <a:solidFill>
                  <a:schemeClr val="bg1">
                    <a:lumMod val="95000"/>
                  </a:schemeClr>
                </a:solidFill>
                <a:latin typeface="Hiragino Sans GB W3" panose="020B0300000000000000" pitchFamily="34" charset="-122"/>
                <a:ea typeface="Hiragino Sans GB W3" panose="020B0300000000000000" pitchFamily="34" charset="-122"/>
              </a:rPr>
              <a:t>亿邦动力</a:t>
            </a:r>
            <a:r>
              <a:rPr lang="en-US" altLang="zh-CN" sz="1400" dirty="0" smtClean="0">
                <a:solidFill>
                  <a:schemeClr val="bg1">
                    <a:lumMod val="95000"/>
                  </a:schemeClr>
                </a:solidFill>
                <a:latin typeface="Hiragino Sans GB W3" panose="020B0300000000000000" pitchFamily="34" charset="-122"/>
                <a:ea typeface="Hiragino Sans GB W3" panose="020B0300000000000000" pitchFamily="34" charset="-122"/>
              </a:rPr>
              <a:t>CEO</a:t>
            </a:r>
          </a:p>
          <a:p>
            <a:pPr algn="r"/>
            <a:r>
              <a:rPr lang="zh-CN" altLang="en-US" sz="1400" dirty="0" smtClean="0">
                <a:solidFill>
                  <a:schemeClr val="bg1">
                    <a:lumMod val="95000"/>
                  </a:schemeClr>
                </a:solidFill>
                <a:latin typeface="Hiragino Sans GB W3" panose="020B0300000000000000" pitchFamily="34" charset="-122"/>
                <a:ea typeface="Hiragino Sans GB W3" panose="020B0300000000000000" pitchFamily="34" charset="-122"/>
              </a:rPr>
              <a:t>郑</a:t>
            </a:r>
            <a:r>
              <a:rPr lang="zh-CN" altLang="en-US" sz="1400" dirty="0">
                <a:solidFill>
                  <a:schemeClr val="bg1">
                    <a:lumMod val="95000"/>
                  </a:schemeClr>
                </a:solidFill>
                <a:latin typeface="Hiragino Sans GB W3" panose="020B0300000000000000" pitchFamily="34" charset="-122"/>
                <a:ea typeface="Hiragino Sans GB W3" panose="020B0300000000000000" pitchFamily="34" charset="-122"/>
              </a:rPr>
              <a:t>敏</a:t>
            </a:r>
          </a:p>
        </p:txBody>
      </p:sp>
      <p:sp>
        <p:nvSpPr>
          <p:cNvPr id="7" name="TextBox 6"/>
          <p:cNvSpPr txBox="1"/>
          <p:nvPr/>
        </p:nvSpPr>
        <p:spPr>
          <a:xfrm>
            <a:off x="6774289" y="6065948"/>
            <a:ext cx="1970467" cy="307777"/>
          </a:xfrm>
          <a:prstGeom prst="rect">
            <a:avLst/>
          </a:prstGeom>
          <a:noFill/>
        </p:spPr>
        <p:txBody>
          <a:bodyPr wrap="square" rtlCol="0">
            <a:spAutoFit/>
          </a:bodyPr>
          <a:lstStyle/>
          <a:p>
            <a:pPr algn="r"/>
            <a:r>
              <a:rPr lang="zh-CN" altLang="en-US" sz="1400" dirty="0" smtClean="0">
                <a:solidFill>
                  <a:schemeClr val="bg1">
                    <a:lumMod val="95000"/>
                  </a:schemeClr>
                </a:solidFill>
                <a:latin typeface="Hiragino Sans GB W3" panose="020B0300000000000000" pitchFamily="34" charset="-122"/>
                <a:ea typeface="Hiragino Sans GB W3" panose="020B0300000000000000" pitchFamily="34" charset="-122"/>
              </a:rPr>
              <a:t>小米创始人，雷军</a:t>
            </a:r>
            <a:endParaRPr lang="zh-CN" altLang="en-US" sz="1400" dirty="0">
              <a:solidFill>
                <a:schemeClr val="bg1">
                  <a:lumMod val="95000"/>
                </a:schemeClr>
              </a:solidFill>
              <a:latin typeface="Hiragino Sans GB W3" panose="020B0300000000000000" pitchFamily="34" charset="-122"/>
              <a:ea typeface="Hiragino Sans GB W3" panose="020B0300000000000000" pitchFamily="34" charset="-122"/>
            </a:endParaRPr>
          </a:p>
        </p:txBody>
      </p:sp>
    </p:spTree>
    <p:extLst>
      <p:ext uri="{BB962C8B-B14F-4D97-AF65-F5344CB8AC3E}">
        <p14:creationId xmlns="" xmlns:p14="http://schemas.microsoft.com/office/powerpoint/2010/main" val="2452185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438150" y="463552"/>
            <a:ext cx="1314450" cy="1311275"/>
          </a:xfrm>
          <a:prstGeom prst="rect">
            <a:avLst/>
          </a:prstGeom>
          <a:noFill/>
          <a:ln w="9525">
            <a:noFill/>
            <a:miter lim="800000"/>
            <a:headEnd/>
            <a:tailEnd/>
          </a:ln>
        </p:spPr>
        <p:txBody>
          <a:bodyPr wrap="none">
            <a:spAutoFit/>
          </a:bodyPr>
          <a:lstStyle/>
          <a:p>
            <a:r>
              <a:rPr lang="en-US" sz="8000" dirty="0">
                <a:solidFill>
                  <a:schemeClr val="tx1">
                    <a:lumMod val="65000"/>
                    <a:lumOff val="35000"/>
                  </a:schemeClr>
                </a:solidFill>
                <a:latin typeface="Helvetica 35 Thin" pitchFamily="34" charset="0"/>
              </a:rPr>
              <a:t>#2</a:t>
            </a:r>
          </a:p>
        </p:txBody>
      </p:sp>
      <p:sp>
        <p:nvSpPr>
          <p:cNvPr id="19" name="Rectangle 18"/>
          <p:cNvSpPr/>
          <p:nvPr/>
        </p:nvSpPr>
        <p:spPr>
          <a:xfrm>
            <a:off x="1" y="2421227"/>
            <a:ext cx="6555347" cy="1880316"/>
          </a:xfrm>
          <a:prstGeom prst="rect">
            <a:avLst/>
          </a:prstGeom>
          <a:solidFill>
            <a:srgbClr val="54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Picture 20"/>
          <p:cNvPicPr>
            <a:picLocks noChangeAspect="1"/>
          </p:cNvPicPr>
          <p:nvPr/>
        </p:nvPicPr>
        <p:blipFill>
          <a:blip r:embed="rId2" cstate="print">
            <a:extLst>
              <a:ext uri="{BEBA8EAE-BF5A-486C-A8C5-ECC9F3942E4B}">
                <a14:imgProps xmlns="" xmlns:a14="http://schemas.microsoft.com/office/drawing/2010/main">
                  <a14:imgLayer r:embed="rId3">
                    <a14:imgEffect>
                      <a14:saturation sat="0"/>
                    </a14:imgEffect>
                  </a14:imgLayer>
                </a14:imgProps>
              </a:ext>
              <a:ext uri="{28A0092B-C50C-407E-A947-70E740481C1C}">
                <a14:useLocalDpi xmlns="" xmlns:a14="http://schemas.microsoft.com/office/drawing/2010/main" val="0"/>
              </a:ext>
            </a:extLst>
          </a:blip>
          <a:stretch>
            <a:fillRect/>
          </a:stretch>
        </p:blipFill>
        <p:spPr>
          <a:xfrm>
            <a:off x="6664149" y="2421229"/>
            <a:ext cx="2482210" cy="1868845"/>
          </a:xfrm>
          <a:prstGeom prst="rect">
            <a:avLst/>
          </a:prstGeom>
          <a:noFill/>
          <a:ln>
            <a:noFill/>
          </a:ln>
        </p:spPr>
      </p:pic>
      <p:sp>
        <p:nvSpPr>
          <p:cNvPr id="3" name="TextBox 2"/>
          <p:cNvSpPr txBox="1"/>
          <p:nvPr/>
        </p:nvSpPr>
        <p:spPr>
          <a:xfrm>
            <a:off x="2886" y="2421227"/>
            <a:ext cx="6555346" cy="1077218"/>
          </a:xfrm>
          <a:prstGeom prst="rect">
            <a:avLst/>
          </a:prstGeom>
          <a:noFill/>
        </p:spPr>
        <p:txBody>
          <a:bodyPr wrap="square" rtlCol="0">
            <a:spAutoFit/>
          </a:bodyPr>
          <a:lstStyle>
            <a:defPPr>
              <a:defRPr lang="zh-CN"/>
            </a:defPPr>
            <a:lvl1pPr algn="r">
              <a:defRPr sz="3200">
                <a:solidFill>
                  <a:schemeClr val="bg1">
                    <a:lumMod val="95000"/>
                  </a:schemeClr>
                </a:solidFill>
                <a:latin typeface="方正粗宋简体" panose="03000509000000000000" pitchFamily="65" charset="-122"/>
                <a:ea typeface="方正粗宋简体" panose="03000509000000000000" pitchFamily="65" charset="-122"/>
              </a:defRPr>
            </a:lvl1pPr>
          </a:lstStyle>
          <a:p>
            <a:r>
              <a:rPr lang="zh-CN" altLang="zh-CN" dirty="0"/>
              <a:t>电子商务行业人才需求</a:t>
            </a:r>
            <a:endParaRPr lang="en-US" altLang="zh-CN" dirty="0"/>
          </a:p>
          <a:p>
            <a:r>
              <a:rPr lang="zh-CN" altLang="zh-CN" dirty="0"/>
              <a:t>差异性检验</a:t>
            </a:r>
            <a:endParaRPr lang="zh-CN" altLang="en-US" dirty="0"/>
          </a:p>
        </p:txBody>
      </p:sp>
    </p:spTree>
    <p:extLst>
      <p:ext uri="{BB962C8B-B14F-4D97-AF65-F5344CB8AC3E}">
        <p14:creationId xmlns="" xmlns:p14="http://schemas.microsoft.com/office/powerpoint/2010/main" val="1461209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1088203" y="3403600"/>
            <a:ext cx="7514884" cy="995072"/>
          </a:xfrm>
          <a:prstGeom prst="roundRect">
            <a:avLst>
              <a:gd name="adj" fmla="val 424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Rectangle 24"/>
          <p:cNvSpPr/>
          <p:nvPr/>
        </p:nvSpPr>
        <p:spPr>
          <a:xfrm>
            <a:off x="7305448" y="3398427"/>
            <a:ext cx="1043061" cy="356961"/>
          </a:xfrm>
          <a:prstGeom prst="rect">
            <a:avLst/>
          </a:prstGeom>
          <a:solidFill>
            <a:srgbClr val="54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Rounded Rectangle 13"/>
          <p:cNvSpPr/>
          <p:nvPr/>
        </p:nvSpPr>
        <p:spPr>
          <a:xfrm>
            <a:off x="695325" y="1906076"/>
            <a:ext cx="7907762" cy="1436455"/>
          </a:xfrm>
          <a:prstGeom prst="roundRect">
            <a:avLst>
              <a:gd name="adj" fmla="val 424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1"/>
          <p:cNvSpPr/>
          <p:nvPr/>
        </p:nvSpPr>
        <p:spPr>
          <a:xfrm>
            <a:off x="7305449" y="1906076"/>
            <a:ext cx="1043061" cy="356961"/>
          </a:xfrm>
          <a:prstGeom prst="rect">
            <a:avLst/>
          </a:prstGeom>
          <a:solidFill>
            <a:srgbClr val="54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13"/>
          <p:cNvSpPr/>
          <p:nvPr/>
        </p:nvSpPr>
        <p:spPr>
          <a:xfrm>
            <a:off x="540751" y="0"/>
            <a:ext cx="154574" cy="788194"/>
          </a:xfrm>
          <a:prstGeom prst="rect">
            <a:avLst/>
          </a:prstGeom>
          <a:solidFill>
            <a:srgbClr val="54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770437" y="395451"/>
            <a:ext cx="4608511" cy="461665"/>
          </a:xfrm>
          <a:prstGeom prst="rect">
            <a:avLst/>
          </a:prstGeom>
          <a:noFill/>
        </p:spPr>
        <p:txBody>
          <a:bodyPr wrap="square" rtlCol="0">
            <a:spAutoFit/>
          </a:bodyPr>
          <a:lstStyle/>
          <a:p>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数据来源</a:t>
            </a:r>
          </a:p>
        </p:txBody>
      </p:sp>
      <p:sp>
        <p:nvSpPr>
          <p:cNvPr id="10" name="TextBox 9"/>
          <p:cNvSpPr txBox="1"/>
          <p:nvPr/>
        </p:nvSpPr>
        <p:spPr>
          <a:xfrm>
            <a:off x="3374265" y="2240928"/>
            <a:ext cx="4069724" cy="954107"/>
          </a:xfrm>
          <a:prstGeom prst="rect">
            <a:avLst/>
          </a:prstGeom>
          <a:noFill/>
        </p:spPr>
        <p:txBody>
          <a:bodyPr wrap="square" rtlCol="0">
            <a:spAutoFit/>
          </a:bodyPr>
          <a:lstStyle/>
          <a:p>
            <a:r>
              <a:rPr lang="en-US" altLang="zh-CN" dirty="0">
                <a:latin typeface="Hiragino Sans GB W3" panose="020B0300000000000000" pitchFamily="34" charset="-122"/>
                <a:ea typeface="Hiragino Sans GB W3" panose="020B0300000000000000" pitchFamily="34" charset="-122"/>
              </a:rPr>
              <a:t>56,000,000</a:t>
            </a:r>
            <a:r>
              <a:rPr lang="en-US" altLang="zh-CN" sz="1400" dirty="0">
                <a:latin typeface="Hiragino Sans GB W3" panose="020B0300000000000000" pitchFamily="34" charset="-122"/>
                <a:ea typeface="Hiragino Sans GB W3" panose="020B0300000000000000" pitchFamily="34" charset="-122"/>
              </a:rPr>
              <a:t> </a:t>
            </a:r>
            <a:r>
              <a:rPr lang="zh-CN" altLang="en-US" sz="1600" dirty="0">
                <a:latin typeface="Hiragino Sans GB W3" panose="020B0300000000000000" pitchFamily="34" charset="-122"/>
                <a:ea typeface="Hiragino Sans GB W3" panose="020B0300000000000000" pitchFamily="34" charset="-122"/>
              </a:rPr>
              <a:t>注册用户</a:t>
            </a:r>
            <a:endParaRPr lang="en-US" altLang="zh-CN" sz="1600" dirty="0">
              <a:latin typeface="Hiragino Sans GB W3" panose="020B0300000000000000" pitchFamily="34" charset="-122"/>
              <a:ea typeface="Hiragino Sans GB W3" panose="020B0300000000000000" pitchFamily="34" charset="-122"/>
            </a:endParaRPr>
          </a:p>
          <a:p>
            <a:r>
              <a:rPr lang="en-US" altLang="zh-CN" dirty="0">
                <a:latin typeface="Hiragino Sans GB W3" panose="020B0300000000000000" pitchFamily="34" charset="-122"/>
                <a:ea typeface="Hiragino Sans GB W3" panose="020B0300000000000000" pitchFamily="34" charset="-122"/>
              </a:rPr>
              <a:t>2,100,000</a:t>
            </a:r>
            <a:r>
              <a:rPr lang="en-US" altLang="zh-CN" sz="1400" dirty="0">
                <a:latin typeface="Hiragino Sans GB W3" panose="020B0300000000000000" pitchFamily="34" charset="-122"/>
                <a:ea typeface="Hiragino Sans GB W3" panose="020B0300000000000000" pitchFamily="34" charset="-122"/>
              </a:rPr>
              <a:t> </a:t>
            </a:r>
            <a:r>
              <a:rPr lang="zh-CN" altLang="en-US" sz="1600" dirty="0">
                <a:latin typeface="Hiragino Sans GB W3" panose="020B0300000000000000" pitchFamily="34" charset="-122"/>
                <a:ea typeface="Hiragino Sans GB W3" panose="020B0300000000000000" pitchFamily="34" charset="-122"/>
              </a:rPr>
              <a:t>有效职位</a:t>
            </a:r>
            <a:r>
              <a:rPr lang="en-US" altLang="zh-CN" sz="1600" dirty="0">
                <a:latin typeface="Hiragino Sans GB W3" panose="020B0300000000000000" pitchFamily="34" charset="-122"/>
                <a:ea typeface="Hiragino Sans GB W3" panose="020B0300000000000000" pitchFamily="34" charset="-122"/>
              </a:rPr>
              <a:t>/</a:t>
            </a:r>
            <a:r>
              <a:rPr lang="zh-CN" altLang="en-US" sz="1600" dirty="0">
                <a:latin typeface="Hiragino Sans GB W3" panose="020B0300000000000000" pitchFamily="34" charset="-122"/>
                <a:ea typeface="Hiragino Sans GB W3" panose="020B0300000000000000" pitchFamily="34" charset="-122"/>
              </a:rPr>
              <a:t>日</a:t>
            </a:r>
            <a:endParaRPr lang="en-US" altLang="zh-CN" sz="1600" dirty="0">
              <a:latin typeface="Hiragino Sans GB W3" panose="020B0300000000000000" pitchFamily="34" charset="-122"/>
              <a:ea typeface="Hiragino Sans GB W3" panose="020B0300000000000000" pitchFamily="34" charset="-122"/>
            </a:endParaRPr>
          </a:p>
          <a:p>
            <a:r>
              <a:rPr lang="en-US" altLang="zh-CN" dirty="0">
                <a:latin typeface="Hiragino Sans GB W3" panose="020B0300000000000000" pitchFamily="34" charset="-122"/>
                <a:ea typeface="Hiragino Sans GB W3" panose="020B0300000000000000" pitchFamily="34" charset="-122"/>
              </a:rPr>
              <a:t>200,000,000+ </a:t>
            </a:r>
            <a:r>
              <a:rPr lang="zh-CN" altLang="en-US" sz="1600" dirty="0">
                <a:latin typeface="Hiragino Sans GB W3" panose="020B0300000000000000" pitchFamily="34" charset="-122"/>
                <a:ea typeface="Hiragino Sans GB W3" panose="020B0300000000000000" pitchFamily="34" charset="-122"/>
              </a:rPr>
              <a:t>页面浏览量</a:t>
            </a:r>
            <a:r>
              <a:rPr lang="en-US" altLang="zh-CN" sz="1600" dirty="0">
                <a:latin typeface="Hiragino Sans GB W3" panose="020B0300000000000000" pitchFamily="34" charset="-122"/>
                <a:ea typeface="Hiragino Sans GB W3" panose="020B0300000000000000" pitchFamily="34" charset="-122"/>
              </a:rPr>
              <a:t>/</a:t>
            </a:r>
            <a:r>
              <a:rPr lang="zh-CN" altLang="en-US" sz="1600" dirty="0">
                <a:latin typeface="Hiragino Sans GB W3" panose="020B0300000000000000" pitchFamily="34" charset="-122"/>
                <a:ea typeface="Hiragino Sans GB W3" panose="020B0300000000000000" pitchFamily="34" charset="-122"/>
              </a:rPr>
              <a:t>日</a:t>
            </a:r>
          </a:p>
        </p:txBody>
      </p:sp>
      <p:sp>
        <p:nvSpPr>
          <p:cNvPr id="16" name="Rectangle 15"/>
          <p:cNvSpPr/>
          <p:nvPr/>
        </p:nvSpPr>
        <p:spPr>
          <a:xfrm>
            <a:off x="3374267" y="3749159"/>
            <a:ext cx="4360489" cy="369332"/>
          </a:xfrm>
          <a:prstGeom prst="rect">
            <a:avLst/>
          </a:prstGeom>
          <a:noFill/>
        </p:spPr>
        <p:txBody>
          <a:bodyPr wrap="square" rtlCol="0">
            <a:spAutoFit/>
          </a:bodyPr>
          <a:lstStyle/>
          <a:p>
            <a:r>
              <a:rPr lang="en-US" altLang="zh-CN" dirty="0">
                <a:latin typeface="Hiragino Sans GB W3" panose="020B0300000000000000" pitchFamily="34" charset="-122"/>
                <a:ea typeface="Hiragino Sans GB W3" panose="020B0300000000000000" pitchFamily="34" charset="-122"/>
              </a:rPr>
              <a:t>2013</a:t>
            </a:r>
            <a:r>
              <a:rPr lang="zh-CN" altLang="zh-CN" dirty="0">
                <a:latin typeface="Hiragino Sans GB W3" panose="020B0300000000000000" pitchFamily="34" charset="-122"/>
                <a:ea typeface="Hiragino Sans GB W3" panose="020B0300000000000000" pitchFamily="34" charset="-122"/>
              </a:rPr>
              <a:t>年</a:t>
            </a:r>
            <a:r>
              <a:rPr lang="en-US" altLang="zh-CN" dirty="0">
                <a:latin typeface="Hiragino Sans GB W3" panose="020B0300000000000000" pitchFamily="34" charset="-122"/>
                <a:ea typeface="Hiragino Sans GB W3" panose="020B0300000000000000" pitchFamily="34" charset="-122"/>
              </a:rPr>
              <a:t>2</a:t>
            </a:r>
            <a:r>
              <a:rPr lang="zh-CN" altLang="zh-CN" dirty="0">
                <a:latin typeface="Hiragino Sans GB W3" panose="020B0300000000000000" pitchFamily="34" charset="-122"/>
                <a:ea typeface="Hiragino Sans GB W3" panose="020B0300000000000000" pitchFamily="34" charset="-122"/>
              </a:rPr>
              <a:t>月底至</a:t>
            </a:r>
            <a:r>
              <a:rPr lang="en-US" altLang="zh-CN" dirty="0">
                <a:latin typeface="Hiragino Sans GB W3" panose="020B0300000000000000" pitchFamily="34" charset="-122"/>
                <a:ea typeface="Hiragino Sans GB W3" panose="020B0300000000000000" pitchFamily="34" charset="-122"/>
              </a:rPr>
              <a:t>2013</a:t>
            </a:r>
            <a:r>
              <a:rPr lang="zh-CN" altLang="zh-CN" dirty="0">
                <a:latin typeface="Hiragino Sans GB W3" panose="020B0300000000000000" pitchFamily="34" charset="-122"/>
                <a:ea typeface="Hiragino Sans GB W3" panose="020B0300000000000000" pitchFamily="34" charset="-122"/>
              </a:rPr>
              <a:t>年</a:t>
            </a:r>
            <a:r>
              <a:rPr lang="en-US" altLang="zh-CN" dirty="0">
                <a:latin typeface="Hiragino Sans GB W3" panose="020B0300000000000000" pitchFamily="34" charset="-122"/>
                <a:ea typeface="Hiragino Sans GB W3" panose="020B0300000000000000" pitchFamily="34" charset="-122"/>
              </a:rPr>
              <a:t>4</a:t>
            </a:r>
            <a:r>
              <a:rPr lang="zh-CN" altLang="zh-CN" dirty="0">
                <a:latin typeface="Hiragino Sans GB W3" panose="020B0300000000000000" pitchFamily="34" charset="-122"/>
                <a:ea typeface="Hiragino Sans GB W3" panose="020B0300000000000000" pitchFamily="34" charset="-122"/>
              </a:rPr>
              <a:t>月底</a:t>
            </a:r>
            <a:endParaRPr lang="zh-CN" altLang="en-US" dirty="0">
              <a:latin typeface="Hiragino Sans GB W3" panose="020B0300000000000000" pitchFamily="34" charset="-122"/>
              <a:ea typeface="Hiragino Sans GB W3" panose="020B0300000000000000" pitchFamily="34" charset="-122"/>
            </a:endParaRPr>
          </a:p>
        </p:txBody>
      </p:sp>
      <p:sp>
        <p:nvSpPr>
          <p:cNvPr id="21" name="Rounded Rectangle 20"/>
          <p:cNvSpPr/>
          <p:nvPr/>
        </p:nvSpPr>
        <p:spPr>
          <a:xfrm>
            <a:off x="1389359" y="4464930"/>
            <a:ext cx="7213729" cy="866208"/>
          </a:xfrm>
          <a:prstGeom prst="roundRect">
            <a:avLst>
              <a:gd name="adj" fmla="val 424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Rectangle 18"/>
          <p:cNvSpPr/>
          <p:nvPr/>
        </p:nvSpPr>
        <p:spPr>
          <a:xfrm>
            <a:off x="3374265" y="4720761"/>
            <a:ext cx="3623108" cy="369332"/>
          </a:xfrm>
          <a:prstGeom prst="rect">
            <a:avLst/>
          </a:prstGeom>
          <a:noFill/>
        </p:spPr>
        <p:txBody>
          <a:bodyPr wrap="square" rtlCol="0">
            <a:spAutoFit/>
          </a:bodyPr>
          <a:lstStyle/>
          <a:p>
            <a:r>
              <a:rPr lang="zh-CN" altLang="en-US" dirty="0">
                <a:latin typeface="Hiragino Sans GB W3" panose="020B0300000000000000" pitchFamily="34" charset="-122"/>
                <a:ea typeface="Hiragino Sans GB W3" panose="020B0300000000000000" pitchFamily="34" charset="-122"/>
              </a:rPr>
              <a:t>电子商务行业、</a:t>
            </a:r>
            <a:r>
              <a:rPr lang="en-US" altLang="zh-CN" dirty="0">
                <a:latin typeface="Hiragino Sans GB W3" panose="020B0300000000000000" pitchFamily="34" charset="-122"/>
                <a:ea typeface="Hiragino Sans GB W3" panose="020B0300000000000000" pitchFamily="34" charset="-122"/>
              </a:rPr>
              <a:t>IT</a:t>
            </a:r>
            <a:r>
              <a:rPr lang="zh-CN" altLang="en-US" dirty="0">
                <a:latin typeface="Hiragino Sans GB W3" panose="020B0300000000000000" pitchFamily="34" charset="-122"/>
                <a:ea typeface="Hiragino Sans GB W3" panose="020B0300000000000000" pitchFamily="34" charset="-122"/>
              </a:rPr>
              <a:t>行业和传统行业</a:t>
            </a:r>
          </a:p>
        </p:txBody>
      </p:sp>
      <p:sp>
        <p:nvSpPr>
          <p:cNvPr id="23" name="Rectangle 22"/>
          <p:cNvSpPr/>
          <p:nvPr/>
        </p:nvSpPr>
        <p:spPr>
          <a:xfrm>
            <a:off x="693161" y="1243261"/>
            <a:ext cx="7997702" cy="461665"/>
          </a:xfrm>
          <a:prstGeom prst="rect">
            <a:avLst/>
          </a:prstGeom>
        </p:spPr>
        <p:txBody>
          <a:bodyPr wrap="none">
            <a:spAutoFit/>
          </a:bodyPr>
          <a:lstStyle/>
          <a:p>
            <a:r>
              <a:rPr lang="zh-CN" altLang="en-US" dirty="0">
                <a:latin typeface="华文中宋" panose="02010600040101010101" pitchFamily="2" charset="-122"/>
                <a:ea typeface="华文中宋" panose="02010600040101010101" pitchFamily="2" charset="-122"/>
              </a:rPr>
              <a:t>搜集数据共</a:t>
            </a:r>
            <a:r>
              <a:rPr lang="en-US" altLang="zh-CN" sz="2400" dirty="0">
                <a:solidFill>
                  <a:srgbClr val="5489CE"/>
                </a:solidFill>
                <a:latin typeface="华文中宋" panose="02010600040101010101" pitchFamily="2" charset="-122"/>
                <a:ea typeface="华文中宋" panose="02010600040101010101" pitchFamily="2" charset="-122"/>
              </a:rPr>
              <a:t>543661</a:t>
            </a:r>
            <a:r>
              <a:rPr lang="zh-CN" altLang="en-US" dirty="0">
                <a:latin typeface="华文中宋" panose="02010600040101010101" pitchFamily="2" charset="-122"/>
                <a:ea typeface="华文中宋" panose="02010600040101010101" pitchFamily="2" charset="-122"/>
              </a:rPr>
              <a:t>条，</a:t>
            </a:r>
            <a:r>
              <a:rPr lang="zh-CN" altLang="zh-CN" dirty="0">
                <a:latin typeface="华文中宋" panose="02010600040101010101" pitchFamily="2" charset="-122"/>
                <a:ea typeface="华文中宋" panose="02010600040101010101" pitchFamily="2" charset="-122"/>
              </a:rPr>
              <a:t>其中有效数据</a:t>
            </a:r>
            <a:r>
              <a:rPr lang="en-US" altLang="zh-CN" sz="2400" dirty="0">
                <a:solidFill>
                  <a:srgbClr val="5489CE"/>
                </a:solidFill>
                <a:latin typeface="华文中宋" panose="02010600040101010101" pitchFamily="2" charset="-122"/>
                <a:ea typeface="华文中宋" panose="02010600040101010101" pitchFamily="2" charset="-122"/>
              </a:rPr>
              <a:t>459816</a:t>
            </a:r>
            <a:r>
              <a:rPr lang="zh-CN" altLang="zh-CN" dirty="0">
                <a:latin typeface="华文中宋" panose="02010600040101010101" pitchFamily="2" charset="-122"/>
                <a:ea typeface="华文中宋" panose="02010600040101010101" pitchFamily="2" charset="-122"/>
              </a:rPr>
              <a:t>条，有效率为</a:t>
            </a:r>
            <a:r>
              <a:rPr lang="en-US" altLang="zh-CN" sz="2400" dirty="0">
                <a:solidFill>
                  <a:srgbClr val="5489CE"/>
                </a:solidFill>
                <a:latin typeface="华文中宋" panose="02010600040101010101" pitchFamily="2" charset="-122"/>
                <a:ea typeface="华文中宋" panose="02010600040101010101" pitchFamily="2" charset="-122"/>
              </a:rPr>
              <a:t>84.58%</a:t>
            </a:r>
            <a:endParaRPr lang="zh-CN" altLang="en-US" dirty="0">
              <a:solidFill>
                <a:srgbClr val="5489CE"/>
              </a:solidFill>
              <a:latin typeface="华文中宋" panose="02010600040101010101" pitchFamily="2" charset="-122"/>
              <a:ea typeface="华文中宋" panose="02010600040101010101" pitchFamily="2" charset="-122"/>
            </a:endParaRPr>
          </a:p>
        </p:txBody>
      </p:sp>
      <p:sp>
        <p:nvSpPr>
          <p:cNvPr id="6" name="TextBox 5"/>
          <p:cNvSpPr txBox="1"/>
          <p:nvPr/>
        </p:nvSpPr>
        <p:spPr>
          <a:xfrm>
            <a:off x="7292568" y="1893703"/>
            <a:ext cx="1053230" cy="338554"/>
          </a:xfrm>
          <a:prstGeom prst="rect">
            <a:avLst/>
          </a:prstGeom>
          <a:noFill/>
        </p:spPr>
        <p:txBody>
          <a:bodyPr wrap="square" rtlCol="0">
            <a:spAutoFit/>
          </a:bodyPr>
          <a:lstStyle/>
          <a:p>
            <a:pPr algn="r"/>
            <a:r>
              <a:rPr lang="zh-CN" altLang="en-US" sz="1600" dirty="0">
                <a:solidFill>
                  <a:schemeClr val="bg1"/>
                </a:solidFill>
                <a:latin typeface="华文细黑" panose="02010600040101010101" pitchFamily="2" charset="-122"/>
                <a:ea typeface="华文细黑" panose="02010600040101010101" pitchFamily="2" charset="-122"/>
              </a:rPr>
              <a:t>数据来源</a:t>
            </a:r>
          </a:p>
        </p:txBody>
      </p:sp>
      <p:sp>
        <p:nvSpPr>
          <p:cNvPr id="26" name="TextBox 25"/>
          <p:cNvSpPr txBox="1"/>
          <p:nvPr/>
        </p:nvSpPr>
        <p:spPr>
          <a:xfrm>
            <a:off x="7295277" y="3392239"/>
            <a:ext cx="1053230" cy="338554"/>
          </a:xfrm>
          <a:prstGeom prst="rect">
            <a:avLst/>
          </a:prstGeom>
          <a:noFill/>
        </p:spPr>
        <p:txBody>
          <a:bodyPr wrap="square" rtlCol="0">
            <a:spAutoFit/>
          </a:bodyPr>
          <a:lstStyle/>
          <a:p>
            <a:pPr algn="r"/>
            <a:r>
              <a:rPr lang="zh-CN" altLang="en-US" sz="1600" dirty="0">
                <a:solidFill>
                  <a:schemeClr val="bg1"/>
                </a:solidFill>
                <a:latin typeface="华文细黑" panose="02010600040101010101" pitchFamily="2" charset="-122"/>
                <a:ea typeface="华文细黑" panose="02010600040101010101" pitchFamily="2" charset="-122"/>
              </a:rPr>
              <a:t>时间跨度</a:t>
            </a:r>
          </a:p>
        </p:txBody>
      </p:sp>
      <p:sp>
        <p:nvSpPr>
          <p:cNvPr id="27" name="Rectangle 26"/>
          <p:cNvSpPr/>
          <p:nvPr/>
        </p:nvSpPr>
        <p:spPr>
          <a:xfrm>
            <a:off x="7316918" y="4474653"/>
            <a:ext cx="1043061" cy="356961"/>
          </a:xfrm>
          <a:prstGeom prst="rect">
            <a:avLst/>
          </a:prstGeom>
          <a:solidFill>
            <a:srgbClr val="54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7330848" y="4480834"/>
            <a:ext cx="1014950" cy="338554"/>
          </a:xfrm>
          <a:prstGeom prst="rect">
            <a:avLst/>
          </a:prstGeom>
          <a:noFill/>
        </p:spPr>
        <p:txBody>
          <a:bodyPr wrap="square" rtlCol="0">
            <a:spAutoFit/>
          </a:bodyPr>
          <a:lstStyle/>
          <a:p>
            <a:pPr algn="r"/>
            <a:r>
              <a:rPr lang="zh-CN" altLang="en-US" sz="1600" dirty="0">
                <a:solidFill>
                  <a:schemeClr val="bg1"/>
                </a:solidFill>
                <a:latin typeface="华文细黑" panose="02010600040101010101" pitchFamily="2" charset="-122"/>
                <a:ea typeface="华文细黑" panose="02010600040101010101" pitchFamily="2" charset="-122"/>
              </a:rPr>
              <a:t>关注行业</a:t>
            </a:r>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72312" y="2268143"/>
            <a:ext cx="2102378" cy="873591"/>
          </a:xfrm>
          <a:prstGeom prst="rect">
            <a:avLst/>
          </a:prstGeom>
        </p:spPr>
      </p:pic>
      <p:pic>
        <p:nvPicPr>
          <p:cNvPr id="8" name="Picture 7"/>
          <p:cNvPicPr>
            <a:picLocks noChangeAspect="1"/>
          </p:cNvPicPr>
          <p:nvPr/>
        </p:nvPicPr>
        <p:blipFill rotWithShape="1">
          <a:blip r:embed="rId3" cstate="print">
            <a:extLst>
              <a:ext uri="{28A0092B-C50C-407E-A947-70E740481C1C}">
                <a14:useLocalDpi xmlns="" xmlns:a14="http://schemas.microsoft.com/office/drawing/2010/main" val="0"/>
              </a:ext>
            </a:extLst>
          </a:blip>
          <a:srcRect t="20634" b="6599"/>
          <a:stretch/>
        </p:blipFill>
        <p:spPr>
          <a:xfrm>
            <a:off x="1389358" y="3458624"/>
            <a:ext cx="1685332" cy="817576"/>
          </a:xfrm>
          <a:prstGeom prst="rect">
            <a:avLst/>
          </a:prstGeom>
        </p:spPr>
      </p:pic>
      <p:pic>
        <p:nvPicPr>
          <p:cNvPr id="11" name="Picture 10"/>
          <p:cNvPicPr>
            <a:picLocks noChangeAspect="1"/>
          </p:cNvPicPr>
          <p:nvPr/>
        </p:nvPicPr>
        <p:blipFill rotWithShape="1">
          <a:blip r:embed="rId4" cstate="print">
            <a:extLst>
              <a:ext uri="{28A0092B-C50C-407E-A947-70E740481C1C}">
                <a14:useLocalDpi xmlns="" xmlns:a14="http://schemas.microsoft.com/office/drawing/2010/main" val="0"/>
              </a:ext>
            </a:extLst>
          </a:blip>
          <a:srcRect b="26188"/>
          <a:stretch/>
        </p:blipFill>
        <p:spPr>
          <a:xfrm>
            <a:off x="1947726" y="4570337"/>
            <a:ext cx="1126964" cy="678161"/>
          </a:xfrm>
          <a:prstGeom prst="rect">
            <a:avLst/>
          </a:prstGeom>
        </p:spPr>
      </p:pic>
      <p:sp>
        <p:nvSpPr>
          <p:cNvPr id="36" name="Rounded Rectangle 35"/>
          <p:cNvSpPr/>
          <p:nvPr/>
        </p:nvSpPr>
        <p:spPr>
          <a:xfrm>
            <a:off x="1712890" y="5404489"/>
            <a:ext cx="6890196" cy="781340"/>
          </a:xfrm>
          <a:prstGeom prst="roundRect">
            <a:avLst>
              <a:gd name="adj" fmla="val 424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Rectangle 36"/>
          <p:cNvSpPr/>
          <p:nvPr/>
        </p:nvSpPr>
        <p:spPr>
          <a:xfrm>
            <a:off x="3374265" y="5660320"/>
            <a:ext cx="3623108" cy="369332"/>
          </a:xfrm>
          <a:prstGeom prst="rect">
            <a:avLst/>
          </a:prstGeom>
          <a:noFill/>
        </p:spPr>
        <p:txBody>
          <a:bodyPr wrap="square" rtlCol="0">
            <a:spAutoFit/>
          </a:bodyPr>
          <a:lstStyle/>
          <a:p>
            <a:r>
              <a:rPr lang="zh-CN" altLang="en-US" dirty="0">
                <a:latin typeface="Hiragino Sans GB W3" panose="020B0300000000000000" pitchFamily="34" charset="-122"/>
                <a:ea typeface="Hiragino Sans GB W3" panose="020B0300000000000000" pitchFamily="34" charset="-122"/>
              </a:rPr>
              <a:t>学历和工作经验</a:t>
            </a:r>
          </a:p>
        </p:txBody>
      </p:sp>
      <p:sp>
        <p:nvSpPr>
          <p:cNvPr id="38" name="Rectangle 37"/>
          <p:cNvSpPr/>
          <p:nvPr/>
        </p:nvSpPr>
        <p:spPr>
          <a:xfrm>
            <a:off x="7316918" y="5414212"/>
            <a:ext cx="1043061" cy="356961"/>
          </a:xfrm>
          <a:prstGeom prst="rect">
            <a:avLst/>
          </a:prstGeom>
          <a:solidFill>
            <a:srgbClr val="54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7330849" y="5420393"/>
            <a:ext cx="1014951" cy="338554"/>
          </a:xfrm>
          <a:prstGeom prst="rect">
            <a:avLst/>
          </a:prstGeom>
          <a:noFill/>
        </p:spPr>
        <p:txBody>
          <a:bodyPr wrap="square" rtlCol="0">
            <a:spAutoFit/>
          </a:bodyPr>
          <a:lstStyle/>
          <a:p>
            <a:pPr algn="r"/>
            <a:r>
              <a:rPr lang="zh-CN" altLang="en-US" sz="1600" dirty="0">
                <a:solidFill>
                  <a:schemeClr val="bg1"/>
                </a:solidFill>
                <a:latin typeface="华文细黑" panose="02010600040101010101" pitchFamily="2" charset="-122"/>
                <a:ea typeface="华文细黑" panose="02010600040101010101" pitchFamily="2" charset="-122"/>
              </a:rPr>
              <a:t>关注变量</a:t>
            </a:r>
          </a:p>
        </p:txBody>
      </p:sp>
      <p:pic>
        <p:nvPicPr>
          <p:cNvPr id="12" name="Picture 1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167120" y="5452627"/>
            <a:ext cx="907570" cy="681686"/>
          </a:xfrm>
          <a:prstGeom prst="rect">
            <a:avLst/>
          </a:prstGeom>
        </p:spPr>
      </p:pic>
    </p:spTree>
    <p:extLst>
      <p:ext uri="{BB962C8B-B14F-4D97-AF65-F5344CB8AC3E}">
        <p14:creationId xmlns="" xmlns:p14="http://schemas.microsoft.com/office/powerpoint/2010/main" val="1216856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3"/>
          <p:cNvSpPr/>
          <p:nvPr/>
        </p:nvSpPr>
        <p:spPr>
          <a:xfrm>
            <a:off x="540751" y="0"/>
            <a:ext cx="154574" cy="788194"/>
          </a:xfrm>
          <a:prstGeom prst="rect">
            <a:avLst/>
          </a:prstGeom>
          <a:solidFill>
            <a:srgbClr val="54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770437" y="395451"/>
            <a:ext cx="4608511" cy="461665"/>
          </a:xfrm>
          <a:prstGeom prst="rect">
            <a:avLst/>
          </a:prstGeom>
          <a:noFill/>
        </p:spPr>
        <p:txBody>
          <a:bodyPr wrap="square" rtlCol="0">
            <a:spAutoFit/>
          </a:bodyPr>
          <a:lstStyle/>
          <a:p>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模型建立</a:t>
            </a:r>
          </a:p>
        </p:txBody>
      </p:sp>
      <p:sp>
        <p:nvSpPr>
          <p:cNvPr id="2" name="Rectangle 1"/>
          <p:cNvSpPr/>
          <p:nvPr/>
        </p:nvSpPr>
        <p:spPr>
          <a:xfrm>
            <a:off x="6082983" y="431741"/>
            <a:ext cx="1569660" cy="369332"/>
          </a:xfrm>
          <a:prstGeom prst="rect">
            <a:avLst/>
          </a:prstGeom>
        </p:spPr>
        <p:txBody>
          <a:bodyPr wrap="none">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卡方检验概述</a:t>
            </a:r>
          </a:p>
        </p:txBody>
      </p:sp>
      <p:sp>
        <p:nvSpPr>
          <p:cNvPr id="3" name="Rectangle 2"/>
          <p:cNvSpPr/>
          <p:nvPr/>
        </p:nvSpPr>
        <p:spPr>
          <a:xfrm>
            <a:off x="6162676" y="0"/>
            <a:ext cx="1404937" cy="136982"/>
          </a:xfrm>
          <a:prstGeom prst="rect">
            <a:avLst/>
          </a:prstGeom>
          <a:solidFill>
            <a:srgbClr val="54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7"/>
          <p:cNvSpPr/>
          <p:nvPr/>
        </p:nvSpPr>
        <p:spPr>
          <a:xfrm>
            <a:off x="1371734" y="1740673"/>
            <a:ext cx="6832109" cy="369332"/>
          </a:xfrm>
          <a:prstGeom prst="rect">
            <a:avLst/>
          </a:prstGeom>
        </p:spPr>
        <p:txBody>
          <a:bodyPr wrap="square">
            <a:spAutoFit/>
          </a:bodyPr>
          <a:lstStyle/>
          <a:p>
            <a:r>
              <a:rPr lang="zh-CN" altLang="en-US" dirty="0">
                <a:latin typeface="华文细黑" panose="02010600040101010101" pitchFamily="2" charset="-122"/>
                <a:ea typeface="华文细黑" panose="02010600040101010101" pitchFamily="2" charset="-122"/>
              </a:rPr>
              <a:t>卡方检验是一种用途很广的计数资料的</a:t>
            </a:r>
          </a:p>
        </p:txBody>
      </p:sp>
      <p:sp>
        <p:nvSpPr>
          <p:cNvPr id="9" name="Rectangle 8"/>
          <p:cNvSpPr/>
          <p:nvPr/>
        </p:nvSpPr>
        <p:spPr>
          <a:xfrm>
            <a:off x="5386088" y="1740673"/>
            <a:ext cx="1569660" cy="369332"/>
          </a:xfrm>
          <a:prstGeom prst="rect">
            <a:avLst/>
          </a:prstGeom>
          <a:solidFill>
            <a:srgbClr val="5489CE"/>
          </a:solidFill>
        </p:spPr>
        <p:txBody>
          <a:bodyPr wrap="none">
            <a:spAutoFit/>
          </a:bodyPr>
          <a:lstStyle/>
          <a:p>
            <a:r>
              <a:rPr lang="zh-CN" altLang="en-US" dirty="0">
                <a:solidFill>
                  <a:schemeClr val="bg1"/>
                </a:solidFill>
                <a:latin typeface="华文细黑" panose="02010600040101010101" pitchFamily="2" charset="-122"/>
                <a:ea typeface="华文细黑" panose="02010600040101010101" pitchFamily="2" charset="-122"/>
              </a:rPr>
              <a:t>假设检验方法</a:t>
            </a:r>
          </a:p>
        </p:txBody>
      </p:sp>
      <p:cxnSp>
        <p:nvCxnSpPr>
          <p:cNvPr id="11" name="Straight Connector 10"/>
          <p:cNvCxnSpPr/>
          <p:nvPr/>
        </p:nvCxnSpPr>
        <p:spPr>
          <a:xfrm>
            <a:off x="1371732" y="2099255"/>
            <a:ext cx="4007214" cy="0"/>
          </a:xfrm>
          <a:prstGeom prst="line">
            <a:avLst/>
          </a:prstGeom>
          <a:ln w="31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13" name="Rectangle 12"/>
              <p:cNvSpPr/>
              <p:nvPr/>
            </p:nvSpPr>
            <p:spPr>
              <a:xfrm>
                <a:off x="3118777" y="2515884"/>
                <a:ext cx="2260171" cy="8265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zh-CN" altLang="en-US" i="1">
                              <a:solidFill>
                                <a:schemeClr val="tx1">
                                  <a:lumMod val="85000"/>
                                  <a:lumOff val="15000"/>
                                </a:schemeClr>
                              </a:solidFill>
                              <a:latin typeface="Cambria Math"/>
                            </a:rPr>
                          </m:ctrlPr>
                        </m:sSupPr>
                        <m:e>
                          <m:r>
                            <a:rPr lang="zh-CN" altLang="en-US" i="1">
                              <a:solidFill>
                                <a:schemeClr val="tx1">
                                  <a:lumMod val="85000"/>
                                  <a:lumOff val="15000"/>
                                </a:schemeClr>
                              </a:solidFill>
                              <a:latin typeface="Cambria Math" panose="02040503050406030204" pitchFamily="18" charset="0"/>
                            </a:rPr>
                            <m:t>𝜒</m:t>
                          </m:r>
                        </m:e>
                        <m:sup>
                          <m:r>
                            <a:rPr lang="zh-CN" altLang="en-US">
                              <a:solidFill>
                                <a:schemeClr val="tx1">
                                  <a:lumMod val="85000"/>
                                  <a:lumOff val="15000"/>
                                </a:schemeClr>
                              </a:solidFill>
                              <a:latin typeface="Cambria Math" panose="02040503050406030204" pitchFamily="18" charset="0"/>
                            </a:rPr>
                            <m:t>2</m:t>
                          </m:r>
                        </m:sup>
                      </m:sSup>
                      <m:r>
                        <a:rPr lang="zh-CN" altLang="en-US">
                          <a:solidFill>
                            <a:schemeClr val="tx1">
                              <a:lumMod val="85000"/>
                              <a:lumOff val="15000"/>
                            </a:schemeClr>
                          </a:solidFill>
                          <a:latin typeface="Cambria Math" panose="02040503050406030204" pitchFamily="18" charset="0"/>
                        </a:rPr>
                        <m:t>=</m:t>
                      </m:r>
                      <m:nary>
                        <m:naryPr>
                          <m:chr m:val="∑"/>
                          <m:subHide m:val="on"/>
                          <m:supHide m:val="on"/>
                          <m:ctrlPr>
                            <a:rPr lang="zh-CN" altLang="en-US" i="1">
                              <a:solidFill>
                                <a:schemeClr val="tx1">
                                  <a:lumMod val="85000"/>
                                  <a:lumOff val="15000"/>
                                </a:schemeClr>
                              </a:solidFill>
                              <a:latin typeface="Cambria Math"/>
                            </a:rPr>
                          </m:ctrlPr>
                        </m:naryPr>
                        <m:sub/>
                        <m:sup/>
                        <m:e>
                          <m:f>
                            <m:fPr>
                              <m:ctrlPr>
                                <a:rPr lang="zh-CN" altLang="en-US" i="1">
                                  <a:solidFill>
                                    <a:schemeClr val="tx1">
                                      <a:lumMod val="85000"/>
                                      <a:lumOff val="15000"/>
                                    </a:schemeClr>
                                  </a:solidFill>
                                  <a:latin typeface="Cambria Math"/>
                                </a:rPr>
                              </m:ctrlPr>
                            </m:fPr>
                            <m:num>
                              <m:sSup>
                                <m:sSupPr>
                                  <m:ctrlPr>
                                    <a:rPr lang="zh-CN" altLang="en-US" i="1">
                                      <a:solidFill>
                                        <a:schemeClr val="tx1">
                                          <a:lumMod val="85000"/>
                                          <a:lumOff val="15000"/>
                                        </a:schemeClr>
                                      </a:solidFill>
                                      <a:latin typeface="Cambria Math"/>
                                    </a:rPr>
                                  </m:ctrlPr>
                                </m:sSupPr>
                                <m:e>
                                  <m:r>
                                    <a:rPr lang="zh-CN" altLang="en-US">
                                      <a:solidFill>
                                        <a:schemeClr val="tx1">
                                          <a:lumMod val="85000"/>
                                          <a:lumOff val="15000"/>
                                        </a:schemeClr>
                                      </a:solidFill>
                                      <a:latin typeface="Cambria Math" panose="02040503050406030204" pitchFamily="18" charset="0"/>
                                    </a:rPr>
                                    <m:t>（</m:t>
                                  </m:r>
                                  <m:r>
                                    <m:rPr>
                                      <m:sty m:val="p"/>
                                    </m:rPr>
                                    <a:rPr lang="zh-CN" altLang="en-US">
                                      <a:solidFill>
                                        <a:schemeClr val="tx1">
                                          <a:lumMod val="85000"/>
                                          <a:lumOff val="15000"/>
                                        </a:schemeClr>
                                      </a:solidFill>
                                      <a:latin typeface="Cambria Math" panose="02040503050406030204" pitchFamily="18" charset="0"/>
                                    </a:rPr>
                                    <m:t>A</m:t>
                                  </m:r>
                                  <m:r>
                                    <a:rPr lang="zh-CN" altLang="en-US">
                                      <a:solidFill>
                                        <a:schemeClr val="tx1">
                                          <a:lumMod val="85000"/>
                                          <a:lumOff val="15000"/>
                                        </a:schemeClr>
                                      </a:solidFill>
                                      <a:latin typeface="Cambria Math" panose="02040503050406030204" pitchFamily="18" charset="0"/>
                                    </a:rPr>
                                    <m:t>−</m:t>
                                  </m:r>
                                  <m:r>
                                    <m:rPr>
                                      <m:sty m:val="p"/>
                                    </m:rPr>
                                    <a:rPr lang="zh-CN" altLang="en-US">
                                      <a:solidFill>
                                        <a:schemeClr val="tx1">
                                          <a:lumMod val="85000"/>
                                          <a:lumOff val="15000"/>
                                        </a:schemeClr>
                                      </a:solidFill>
                                      <a:latin typeface="Cambria Math" panose="02040503050406030204" pitchFamily="18" charset="0"/>
                                    </a:rPr>
                                    <m:t>T</m:t>
                                  </m:r>
                                  <m:r>
                                    <a:rPr lang="zh-CN" altLang="en-US">
                                      <a:solidFill>
                                        <a:schemeClr val="tx1">
                                          <a:lumMod val="85000"/>
                                          <a:lumOff val="15000"/>
                                        </a:schemeClr>
                                      </a:solidFill>
                                      <a:latin typeface="Cambria Math" panose="02040503050406030204" pitchFamily="18" charset="0"/>
                                    </a:rPr>
                                    <m:t>）</m:t>
                                  </m:r>
                                </m:e>
                                <m:sup>
                                  <m:r>
                                    <a:rPr lang="zh-CN" altLang="en-US">
                                      <a:solidFill>
                                        <a:schemeClr val="tx1">
                                          <a:lumMod val="85000"/>
                                          <a:lumOff val="15000"/>
                                        </a:schemeClr>
                                      </a:solidFill>
                                      <a:latin typeface="Cambria Math" panose="02040503050406030204" pitchFamily="18" charset="0"/>
                                    </a:rPr>
                                    <m:t>2</m:t>
                                  </m:r>
                                </m:sup>
                              </m:sSup>
                            </m:num>
                            <m:den>
                              <m:r>
                                <a:rPr lang="zh-CN" altLang="en-US" i="1">
                                  <a:solidFill>
                                    <a:schemeClr val="tx1">
                                      <a:lumMod val="85000"/>
                                      <a:lumOff val="15000"/>
                                    </a:schemeClr>
                                  </a:solidFill>
                                  <a:latin typeface="Cambria Math" panose="02040503050406030204" pitchFamily="18" charset="0"/>
                                </a:rPr>
                                <m:t>𝑇</m:t>
                              </m:r>
                            </m:den>
                          </m:f>
                        </m:e>
                      </m:nary>
                    </m:oMath>
                  </m:oMathPara>
                </a14:m>
                <a:endParaRPr lang="zh-CN" altLang="en-US" dirty="0">
                  <a:solidFill>
                    <a:schemeClr val="tx1">
                      <a:lumMod val="85000"/>
                      <a:lumOff val="15000"/>
                    </a:schemeClr>
                  </a:solidFill>
                </a:endParaRPr>
              </a:p>
            </p:txBody>
          </p:sp>
        </mc:Choice>
        <mc:Fallback>
          <p:sp>
            <p:nvSpPr>
              <p:cNvPr id="13" name="Rectangle 12"/>
              <p:cNvSpPr>
                <a:spLocks noRot="1" noChangeAspect="1" noMove="1" noResize="1" noEditPoints="1" noAdjustHandles="1" noChangeArrowheads="1" noChangeShapeType="1" noTextEdit="1"/>
              </p:cNvSpPr>
              <p:nvPr/>
            </p:nvSpPr>
            <p:spPr>
              <a:xfrm>
                <a:off x="3118775" y="2515882"/>
                <a:ext cx="2260171" cy="826573"/>
              </a:xfrm>
              <a:prstGeom prst="rect">
                <a:avLst/>
              </a:prstGeom>
              <a:blipFill rotWithShape="0">
                <a:blip r:embed="rId2" cstate="print"/>
                <a:stretch>
                  <a:fillRect/>
                </a:stretch>
              </a:blipFill>
            </p:spPr>
            <p:txBody>
              <a:bodyPr/>
              <a:lstStyle/>
              <a:p>
                <a:r>
                  <a:rPr lang="zh-CN" altLang="en-US">
                    <a:noFill/>
                  </a:rPr>
                  <a:t> </a:t>
                </a:r>
              </a:p>
            </p:txBody>
          </p:sp>
        </mc:Fallback>
      </mc:AlternateContent>
      <p:sp>
        <p:nvSpPr>
          <p:cNvPr id="15" name="Oval 14"/>
          <p:cNvSpPr/>
          <p:nvPr/>
        </p:nvSpPr>
        <p:spPr>
          <a:xfrm>
            <a:off x="1468192" y="4327301"/>
            <a:ext cx="1606498" cy="160649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Oval 33"/>
          <p:cNvSpPr/>
          <p:nvPr/>
        </p:nvSpPr>
        <p:spPr>
          <a:xfrm>
            <a:off x="3666422" y="4327301"/>
            <a:ext cx="1606498" cy="160649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Oval 34"/>
          <p:cNvSpPr/>
          <p:nvPr/>
        </p:nvSpPr>
        <p:spPr>
          <a:xfrm>
            <a:off x="5863484" y="4327301"/>
            <a:ext cx="1606498" cy="160649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ight Triangle 15"/>
          <p:cNvSpPr/>
          <p:nvPr/>
        </p:nvSpPr>
        <p:spPr>
          <a:xfrm rot="13500000">
            <a:off x="3136038" y="4982443"/>
            <a:ext cx="296214" cy="296214"/>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Rectangle 16"/>
          <p:cNvSpPr/>
          <p:nvPr/>
        </p:nvSpPr>
        <p:spPr>
          <a:xfrm>
            <a:off x="1614727" y="4956772"/>
            <a:ext cx="1338828" cy="369332"/>
          </a:xfrm>
          <a:prstGeom prst="rect">
            <a:avLst/>
          </a:prstGeom>
        </p:spPr>
        <p:txBody>
          <a:bodyPr wrap="none">
            <a:spAutoFit/>
          </a:bodyPr>
          <a:lstStyle/>
          <a:p>
            <a:pPr algn="ctr"/>
            <a:r>
              <a:rPr lang="zh-CN" altLang="en-US" dirty="0">
                <a:solidFill>
                  <a:schemeClr val="bg1"/>
                </a:solidFill>
                <a:latin typeface="Hiragino Sans GB W3" panose="020B0300000000000000" pitchFamily="34" charset="-122"/>
                <a:ea typeface="Hiragino Sans GB W3" panose="020B0300000000000000" pitchFamily="34" charset="-122"/>
              </a:rPr>
              <a:t>建立零假说</a:t>
            </a:r>
          </a:p>
        </p:txBody>
      </p:sp>
      <p:sp>
        <p:nvSpPr>
          <p:cNvPr id="36" name="Rectangle 35"/>
          <p:cNvSpPr/>
          <p:nvPr/>
        </p:nvSpPr>
        <p:spPr>
          <a:xfrm>
            <a:off x="3838357" y="4843675"/>
            <a:ext cx="1338828" cy="646331"/>
          </a:xfrm>
          <a:prstGeom prst="rect">
            <a:avLst/>
          </a:prstGeom>
        </p:spPr>
        <p:txBody>
          <a:bodyPr wrap="none">
            <a:spAutoFit/>
          </a:bodyPr>
          <a:lstStyle/>
          <a:p>
            <a:pPr algn="ctr"/>
            <a:r>
              <a:rPr lang="zh-CN" altLang="zh-CN" dirty="0">
                <a:solidFill>
                  <a:schemeClr val="bg1"/>
                </a:solidFill>
                <a:latin typeface="Hiragino Sans GB W3" panose="020B0300000000000000" pitchFamily="34" charset="-122"/>
                <a:ea typeface="Hiragino Sans GB W3" panose="020B0300000000000000" pitchFamily="34" charset="-122"/>
              </a:rPr>
              <a:t>确定数据间</a:t>
            </a:r>
            <a:endParaRPr lang="en-US" altLang="zh-CN" dirty="0">
              <a:solidFill>
                <a:schemeClr val="bg1"/>
              </a:solidFill>
              <a:latin typeface="Hiragino Sans GB W3" panose="020B0300000000000000" pitchFamily="34" charset="-122"/>
              <a:ea typeface="Hiragino Sans GB W3" panose="020B0300000000000000" pitchFamily="34" charset="-122"/>
            </a:endParaRPr>
          </a:p>
          <a:p>
            <a:pPr algn="ctr"/>
            <a:r>
              <a:rPr lang="zh-CN" altLang="zh-CN" dirty="0">
                <a:solidFill>
                  <a:schemeClr val="bg1"/>
                </a:solidFill>
                <a:latin typeface="Hiragino Sans GB W3" panose="020B0300000000000000" pitchFamily="34" charset="-122"/>
                <a:ea typeface="Hiragino Sans GB W3" panose="020B0300000000000000" pitchFamily="34" charset="-122"/>
              </a:rPr>
              <a:t>实际差异</a:t>
            </a:r>
            <a:endParaRPr lang="zh-CN" altLang="en-US" dirty="0">
              <a:solidFill>
                <a:schemeClr val="bg1"/>
              </a:solidFill>
              <a:latin typeface="Hiragino Sans GB W3" panose="020B0300000000000000" pitchFamily="34" charset="-122"/>
              <a:ea typeface="Hiragino Sans GB W3" panose="020B0300000000000000" pitchFamily="34" charset="-122"/>
            </a:endParaRPr>
          </a:p>
        </p:txBody>
      </p:sp>
      <p:sp>
        <p:nvSpPr>
          <p:cNvPr id="37" name="Rectangle 36"/>
          <p:cNvSpPr/>
          <p:nvPr/>
        </p:nvSpPr>
        <p:spPr>
          <a:xfrm>
            <a:off x="5921119" y="4956772"/>
            <a:ext cx="1569660" cy="369332"/>
          </a:xfrm>
          <a:prstGeom prst="rect">
            <a:avLst/>
          </a:prstGeom>
        </p:spPr>
        <p:txBody>
          <a:bodyPr wrap="none">
            <a:spAutoFit/>
          </a:bodyPr>
          <a:lstStyle/>
          <a:p>
            <a:pPr algn="ctr"/>
            <a:r>
              <a:rPr lang="zh-CN" altLang="en-US" dirty="0">
                <a:solidFill>
                  <a:schemeClr val="bg1"/>
                </a:solidFill>
                <a:latin typeface="Hiragino Sans GB W3" panose="020B0300000000000000" pitchFamily="34" charset="-122"/>
                <a:ea typeface="Hiragino Sans GB W3" panose="020B0300000000000000" pitchFamily="34" charset="-122"/>
              </a:rPr>
              <a:t>确定检验结果</a:t>
            </a:r>
          </a:p>
        </p:txBody>
      </p:sp>
      <p:sp>
        <p:nvSpPr>
          <p:cNvPr id="40" name="Right Triangle 39"/>
          <p:cNvSpPr/>
          <p:nvPr/>
        </p:nvSpPr>
        <p:spPr>
          <a:xfrm rot="13500000">
            <a:off x="5366502" y="5018731"/>
            <a:ext cx="296214" cy="296214"/>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Straight Connector 18"/>
          <p:cNvCxnSpPr/>
          <p:nvPr/>
        </p:nvCxnSpPr>
        <p:spPr>
          <a:xfrm>
            <a:off x="1371734" y="4076700"/>
            <a:ext cx="6022587"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371732" y="3729406"/>
            <a:ext cx="2262158" cy="369332"/>
          </a:xfrm>
          <a:prstGeom prst="rect">
            <a:avLst/>
          </a:prstGeom>
        </p:spPr>
        <p:txBody>
          <a:bodyPr wrap="none">
            <a:spAutoFit/>
          </a:bodyPr>
          <a:lstStyle/>
          <a:p>
            <a:r>
              <a:rPr lang="zh-CN" altLang="en-US" dirty="0">
                <a:latin typeface="华文细黑" panose="02010600040101010101" pitchFamily="2" charset="-122"/>
                <a:ea typeface="华文细黑" panose="02010600040101010101" pitchFamily="2" charset="-122"/>
              </a:rPr>
              <a:t>进行卡方检验的步骤</a:t>
            </a:r>
          </a:p>
        </p:txBody>
      </p:sp>
    </p:spTree>
    <p:extLst>
      <p:ext uri="{BB962C8B-B14F-4D97-AF65-F5344CB8AC3E}">
        <p14:creationId xmlns="" xmlns:p14="http://schemas.microsoft.com/office/powerpoint/2010/main" val="1563216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700</TotalTime>
  <Words>1796</Words>
  <Application>Microsoft Office PowerPoint</Application>
  <PresentationFormat>全屏显示(4:3)</PresentationFormat>
  <Paragraphs>220</Paragraphs>
  <Slides>20</Slides>
  <Notes>1</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20</vt:i4>
      </vt:variant>
    </vt:vector>
  </HeadingPairs>
  <TitlesOfParts>
    <vt:vector size="40" baseType="lpstr">
      <vt:lpstr>Arial</vt:lpstr>
      <vt:lpstr>宋体</vt:lpstr>
      <vt:lpstr>Calibri</vt:lpstr>
      <vt:lpstr>方正粗宋简体</vt:lpstr>
      <vt:lpstr>微软雅黑</vt:lpstr>
      <vt:lpstr>Hiragino Sans GB W3</vt:lpstr>
      <vt:lpstr>华文细黑</vt:lpstr>
      <vt:lpstr>Helvetica 35 Thin</vt:lpstr>
      <vt:lpstr>方正兰亭纤黑_GBK</vt:lpstr>
      <vt:lpstr>PMingLiU-ExtB</vt:lpstr>
      <vt:lpstr>华文中宋</vt:lpstr>
      <vt:lpstr>黑体</vt:lpstr>
      <vt:lpstr>Arial Unicode MS</vt:lpstr>
      <vt:lpstr>Times New Roman</vt:lpstr>
      <vt:lpstr>Franklin Gothic Medium</vt:lpstr>
      <vt:lpstr>Impact</vt:lpstr>
      <vt:lpstr>Gadugi</vt:lpstr>
      <vt:lpstr>Hiragino Sans GB W6</vt:lpstr>
      <vt:lpstr>Calibri Light</vt:lpstr>
      <vt:lpstr>Office Theme</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vector>
  </TitlesOfParts>
  <Company>PKU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www.pptbz.com</dc:creator>
  <cp:lastModifiedBy>Administrator</cp:lastModifiedBy>
  <cp:revision>300</cp:revision>
  <dcterms:created xsi:type="dcterms:W3CDTF">2013-05-03T06:26:29Z</dcterms:created>
  <dcterms:modified xsi:type="dcterms:W3CDTF">2016-09-19T02:03:36Z</dcterms:modified>
</cp:coreProperties>
</file>